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63" r:id="rId3"/>
    <p:sldId id="262" r:id="rId4"/>
    <p:sldId id="301" r:id="rId5"/>
    <p:sldId id="276" r:id="rId6"/>
    <p:sldId id="277" r:id="rId7"/>
    <p:sldId id="264" r:id="rId8"/>
    <p:sldId id="265" r:id="rId9"/>
    <p:sldId id="266" r:id="rId10"/>
    <p:sldId id="267" r:id="rId11"/>
    <p:sldId id="268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280" r:id="rId20"/>
    <p:sldId id="281" r:id="rId21"/>
    <p:sldId id="282" r:id="rId22"/>
    <p:sldId id="284" r:id="rId23"/>
    <p:sldId id="269" r:id="rId24"/>
    <p:sldId id="293" r:id="rId25"/>
    <p:sldId id="271" r:id="rId26"/>
    <p:sldId id="270" r:id="rId27"/>
    <p:sldId id="285" r:id="rId28"/>
    <p:sldId id="286" r:id="rId29"/>
    <p:sldId id="288" r:id="rId30"/>
    <p:sldId id="289" r:id="rId31"/>
    <p:sldId id="290" r:id="rId32"/>
    <p:sldId id="291" r:id="rId33"/>
    <p:sldId id="273" r:id="rId34"/>
    <p:sldId id="27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BEC8"/>
    <a:srgbClr val="FF00FF"/>
    <a:srgbClr val="16A223"/>
    <a:srgbClr val="C5C5C5"/>
    <a:srgbClr val="2176D3"/>
    <a:srgbClr val="5D8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809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75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5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8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33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503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821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88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37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04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8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FDA23-C5C3-4B4B-ABD3-F8FCC89831EB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A0D77-5428-4723-926B-CB91E87BA9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24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ademic.oup.com/bioinformatics/article/34/13/i457/5045770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AI </a:t>
            </a:r>
            <a:r>
              <a:rPr lang="ko-KR" altLang="en-US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기반 약물 부작용 예측 서비스</a:t>
            </a:r>
            <a:r>
              <a:rPr lang="en-US" altLang="ko-KR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(Safety Drug)</a:t>
            </a: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kern="0" dirty="0" err="1" smtClean="0">
                <a:solidFill>
                  <a:schemeClr val="bg1">
                    <a:lumMod val="50000"/>
                  </a:schemeClr>
                </a:solidFill>
              </a:rPr>
              <a:t>캡스톤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</a:rPr>
              <a:t> 디자인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Ⅱ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</a:rPr>
              <a:t>최종 발표 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</a:rPr>
              <a:t>PPT</a:t>
            </a:r>
            <a:endParaRPr lang="ko-KR" altLang="en-US" sz="16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62877" y="31290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30D861E-0EC2-4B23-A4C3-DE33BFF40E2C}"/>
              </a:ext>
            </a:extLst>
          </p:cNvPr>
          <p:cNvSpPr txBox="1"/>
          <p:nvPr/>
        </p:nvSpPr>
        <p:spPr>
          <a:xfrm>
            <a:off x="9387352" y="5354575"/>
            <a:ext cx="1972015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20162157 </a:t>
            </a:r>
            <a:r>
              <a:rPr lang="ko-KR" altLang="en-US" dirty="0" smtClean="0"/>
              <a:t>이승준</a:t>
            </a:r>
            <a:endParaRPr lang="en-US" altLang="ko-KR" dirty="0" smtClean="0"/>
          </a:p>
          <a:p>
            <a:r>
              <a:rPr lang="en-US" altLang="ko-KR" dirty="0" smtClean="0"/>
              <a:t>20162183 </a:t>
            </a:r>
            <a:r>
              <a:rPr lang="ko-KR" altLang="en-US" dirty="0" err="1" smtClean="0"/>
              <a:t>최년우</a:t>
            </a:r>
            <a:endParaRPr lang="en-US" altLang="ko-KR" dirty="0" smtClean="0"/>
          </a:p>
          <a:p>
            <a:r>
              <a:rPr lang="en-US" altLang="ko-KR" dirty="0" smtClean="0"/>
              <a:t>20171270 </a:t>
            </a:r>
            <a:r>
              <a:rPr lang="ko-KR" altLang="en-US" dirty="0" smtClean="0"/>
              <a:t>김유선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30D861E-0EC2-4B23-A4C3-DE33BFF40E2C}"/>
              </a:ext>
            </a:extLst>
          </p:cNvPr>
          <p:cNvSpPr txBox="1"/>
          <p:nvPr/>
        </p:nvSpPr>
        <p:spPr>
          <a:xfrm>
            <a:off x="8580722" y="4834463"/>
            <a:ext cx="27786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/>
              <a:t>지도교수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이명준 교수님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1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sp>
        <p:nvSpPr>
          <p:cNvPr id="35" name="자유형 34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723469" y="1597653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65390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 및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구성도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26506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Decagon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모델 설명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04274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 구현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작품개발 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배경 및 목적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8926506" y="1557970"/>
            <a:ext cx="1880558" cy="1880558"/>
            <a:chOff x="5708291" y="1967371"/>
            <a:chExt cx="1880558" cy="18805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모서리가 둥근 직사각형 55"/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DD5"/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BDD5"/>
                  </a:solidFill>
                </a:rPr>
                <a:t>03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BDD5"/>
                  </a:solidFill>
                </a:rPr>
                <a:t>Decagon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BDD5"/>
                  </a:solidFill>
                </a:rPr>
                <a:t>모델 설명</a:t>
              </a:r>
              <a:endParaRPr lang="en-US" altLang="ko-KR" sz="1600" b="1" dirty="0">
                <a:solidFill>
                  <a:srgbClr val="00BDD5"/>
                </a:solidFill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5708291" y="1967371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DD5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BDD5"/>
                </a:solidFill>
              </a:endParaRPr>
            </a:p>
          </p:txBody>
        </p:sp>
        <p:sp>
          <p:nvSpPr>
            <p:cNvPr id="58" name="자유형 57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0D8E9706-5D2C-49EE-AF67-D3527E3BC152}"/>
                </a:ext>
              </a:extLst>
            </p:cNvPr>
            <p:cNvSpPr/>
            <p:nvPr/>
          </p:nvSpPr>
          <p:spPr>
            <a:xfrm rot="18000000">
              <a:off x="5736143" y="2022102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1200" b="1" dirty="0">
                <a:solidFill>
                  <a:srgbClr val="00BDD5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>
            <a:off x="5165390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926506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질의 응답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953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모델 설명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3" y="1527327"/>
            <a:ext cx="5499773" cy="46252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04510" y="1523035"/>
            <a:ext cx="464547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· </a:t>
            </a:r>
            <a:r>
              <a:rPr lang="ko-KR" altLang="en-US" dirty="0" err="1" smtClean="0"/>
              <a:t>스탠포드</a:t>
            </a:r>
            <a:r>
              <a:rPr lang="ko-KR" altLang="en-US" dirty="0" smtClean="0"/>
              <a:t> 대학에서 진행한 프로젝트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2800" dirty="0" smtClean="0"/>
              <a:t>· </a:t>
            </a:r>
            <a:r>
              <a:rPr lang="en-US" altLang="ko-KR" dirty="0" smtClean="0"/>
              <a:t>GCN</a:t>
            </a:r>
            <a:r>
              <a:rPr lang="ko-KR" altLang="en-US" dirty="0" smtClean="0"/>
              <a:t>에 기반한 </a:t>
            </a:r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800" dirty="0" smtClean="0"/>
              <a:t>· </a:t>
            </a:r>
            <a:r>
              <a:rPr lang="ko-KR" altLang="en-US" dirty="0" smtClean="0"/>
              <a:t>약물 간 부작용 가능성 예측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2800" dirty="0"/>
              <a:t>· </a:t>
            </a:r>
            <a:r>
              <a:rPr lang="en-US" altLang="ko-KR" dirty="0" smtClean="0"/>
              <a:t>Decagon </a:t>
            </a:r>
            <a:r>
              <a:rPr lang="ko-KR" altLang="en-US" dirty="0" smtClean="0"/>
              <a:t>논문 </a:t>
            </a:r>
            <a:r>
              <a:rPr lang="en-US" altLang="ko-KR" dirty="0" smtClean="0"/>
              <a:t>URL</a:t>
            </a:r>
          </a:p>
          <a:p>
            <a:r>
              <a:rPr lang="en-US" altLang="ko-KR" dirty="0" smtClean="0">
                <a:hlinkClick r:id="rId6"/>
              </a:rPr>
              <a:t>https</a:t>
            </a:r>
            <a:r>
              <a:rPr lang="en-US" altLang="ko-KR" dirty="0">
                <a:hlinkClick r:id="rId6"/>
              </a:rPr>
              <a:t>://academic.oup.com/bioinformatics/article/34/13/i457/5045770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2519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모듈 설명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370557" y="1566069"/>
            <a:ext cx="15567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main.py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335409" y="2264287"/>
            <a:ext cx="15567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decagon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335963" y="2264287"/>
            <a:ext cx="15567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deep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335963" y="5422686"/>
            <a:ext cx="15567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utility</a:t>
            </a:r>
            <a:endParaRPr lang="ko-KR" altLang="en-US" b="1" dirty="0"/>
          </a:p>
        </p:txBody>
      </p:sp>
      <p:cxnSp>
        <p:nvCxnSpPr>
          <p:cNvPr id="11" name="직선 연결선 10"/>
          <p:cNvCxnSpPr>
            <a:stCxn id="32" idx="3"/>
            <a:endCxn id="33" idx="1"/>
          </p:cNvCxnSpPr>
          <p:nvPr/>
        </p:nvCxnSpPr>
        <p:spPr>
          <a:xfrm>
            <a:off x="2892157" y="2448953"/>
            <a:ext cx="14438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2" idx="3"/>
            <a:endCxn id="34" idx="1"/>
          </p:cNvCxnSpPr>
          <p:nvPr/>
        </p:nvCxnSpPr>
        <p:spPr>
          <a:xfrm>
            <a:off x="2892157" y="2448953"/>
            <a:ext cx="1443806" cy="31583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541361" y="2264287"/>
            <a:ext cx="15567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inits.py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541361" y="2874015"/>
            <a:ext cx="15567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layers.py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541361" y="3484277"/>
            <a:ext cx="16247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minibatch.py</a:t>
            </a:r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541361" y="4093471"/>
            <a:ext cx="15567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model.py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541361" y="4703199"/>
            <a:ext cx="15567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optimizer.py</a:t>
            </a:r>
            <a:endParaRPr lang="ko-KR" altLang="en-US" b="1" dirty="0"/>
          </a:p>
        </p:txBody>
      </p:sp>
      <p:cxnSp>
        <p:nvCxnSpPr>
          <p:cNvPr id="22" name="직선 연결선 21"/>
          <p:cNvCxnSpPr>
            <a:stCxn id="33" idx="3"/>
            <a:endCxn id="42" idx="1"/>
          </p:cNvCxnSpPr>
          <p:nvPr/>
        </p:nvCxnSpPr>
        <p:spPr>
          <a:xfrm>
            <a:off x="5892711" y="2448953"/>
            <a:ext cx="2648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33" idx="3"/>
            <a:endCxn id="43" idx="1"/>
          </p:cNvCxnSpPr>
          <p:nvPr/>
        </p:nvCxnSpPr>
        <p:spPr>
          <a:xfrm>
            <a:off x="5892711" y="2448953"/>
            <a:ext cx="2648650" cy="609728"/>
          </a:xfrm>
          <a:prstGeom prst="bentConnector3">
            <a:avLst>
              <a:gd name="adj1" fmla="val 446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33" idx="3"/>
            <a:endCxn id="44" idx="1"/>
          </p:cNvCxnSpPr>
          <p:nvPr/>
        </p:nvCxnSpPr>
        <p:spPr>
          <a:xfrm>
            <a:off x="5892711" y="2448953"/>
            <a:ext cx="2648650" cy="1219990"/>
          </a:xfrm>
          <a:prstGeom prst="bentConnector3">
            <a:avLst>
              <a:gd name="adj1" fmla="val 443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3" idx="3"/>
            <a:endCxn id="45" idx="1"/>
          </p:cNvCxnSpPr>
          <p:nvPr/>
        </p:nvCxnSpPr>
        <p:spPr>
          <a:xfrm>
            <a:off x="5892711" y="2448953"/>
            <a:ext cx="2648650" cy="1829184"/>
          </a:xfrm>
          <a:prstGeom prst="bentConnector3">
            <a:avLst>
              <a:gd name="adj1" fmla="val 443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3" idx="3"/>
            <a:endCxn id="46" idx="1"/>
          </p:cNvCxnSpPr>
          <p:nvPr/>
        </p:nvCxnSpPr>
        <p:spPr>
          <a:xfrm>
            <a:off x="5892711" y="2448953"/>
            <a:ext cx="2648650" cy="2438912"/>
          </a:xfrm>
          <a:prstGeom prst="bentConnector3">
            <a:avLst>
              <a:gd name="adj1" fmla="val 4435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535376" y="5422686"/>
            <a:ext cx="21374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preprocessing.py</a:t>
            </a:r>
            <a:endParaRPr lang="ko-KR" alt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8536534" y="6031880"/>
            <a:ext cx="21374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</a:t>
            </a:r>
            <a:r>
              <a:rPr lang="en-US" altLang="ko-KR" b="1" dirty="0" smtClean="0"/>
              <a:t>ank_metrics.py</a:t>
            </a:r>
            <a:endParaRPr lang="ko-KR" altLang="en-US" b="1" dirty="0"/>
          </a:p>
        </p:txBody>
      </p:sp>
      <p:cxnSp>
        <p:nvCxnSpPr>
          <p:cNvPr id="81" name="직선 연결선 80"/>
          <p:cNvCxnSpPr>
            <a:stCxn id="34" idx="3"/>
            <a:endCxn id="80" idx="1"/>
          </p:cNvCxnSpPr>
          <p:nvPr/>
        </p:nvCxnSpPr>
        <p:spPr>
          <a:xfrm>
            <a:off x="5892711" y="5607352"/>
            <a:ext cx="26426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34" idx="3"/>
            <a:endCxn id="83" idx="1"/>
          </p:cNvCxnSpPr>
          <p:nvPr/>
        </p:nvCxnSpPr>
        <p:spPr>
          <a:xfrm>
            <a:off x="5892711" y="5607352"/>
            <a:ext cx="2643823" cy="609194"/>
          </a:xfrm>
          <a:prstGeom prst="bentConnector3">
            <a:avLst>
              <a:gd name="adj1" fmla="val 440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0788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샘플 코드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3" y="1767112"/>
            <a:ext cx="6332769" cy="4145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347857" y="1767112"/>
            <a:ext cx="425454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· </a:t>
            </a:r>
            <a:r>
              <a:rPr lang="en-US" altLang="ko-KR" dirty="0" smtClean="0"/>
              <a:t>pre-trained model </a:t>
            </a:r>
            <a:r>
              <a:rPr lang="ko-KR" altLang="en-US" dirty="0" smtClean="0"/>
              <a:t>제공 </a:t>
            </a:r>
            <a:r>
              <a:rPr lang="en-US" altLang="ko-KR" dirty="0" smtClean="0"/>
              <a:t>X</a:t>
            </a:r>
          </a:p>
          <a:p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sz="2800" dirty="0" smtClean="0"/>
              <a:t>· </a:t>
            </a:r>
            <a:r>
              <a:rPr lang="ko-KR" altLang="en-US" dirty="0" smtClean="0"/>
              <a:t>샘플 코드 제공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800" dirty="0" smtClean="0"/>
              <a:t>· </a:t>
            </a:r>
            <a:r>
              <a:rPr lang="ko-KR" altLang="en-US" dirty="0" smtClean="0"/>
              <a:t>그래프 구성 부분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800" dirty="0" smtClean="0"/>
              <a:t>· </a:t>
            </a:r>
            <a:r>
              <a:rPr lang="ko-KR" altLang="en-US" dirty="0" smtClean="0"/>
              <a:t>랜덤으로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간의 연결 관계 정의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데이터에 기반한 연결 관계 필요</a:t>
            </a: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4880" y="2516520"/>
            <a:ext cx="4200842" cy="2367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63043" y="3461871"/>
            <a:ext cx="5654085" cy="25287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0673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561533" cy="285154"/>
            <a:chOff x="736838" y="1007007"/>
            <a:chExt cx="2561533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291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모델 한국 약 데이터 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846" y="1393953"/>
            <a:ext cx="7260755" cy="4297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1006" y="5668906"/>
            <a:ext cx="262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공공데이터 </a:t>
            </a:r>
            <a:r>
              <a:rPr lang="ko-KR" altLang="en-US" dirty="0" err="1" smtClean="0"/>
              <a:t>포털에서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통해 데이터 수집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9318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561533" cy="285154"/>
            <a:chOff x="736838" y="1007007"/>
            <a:chExt cx="2561533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2915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모델 한국 약 데이터 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3" y="1508114"/>
            <a:ext cx="10902950" cy="37401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01006" y="5455627"/>
            <a:ext cx="262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수집한 데이터 원본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993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9641" y="153217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770996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3288155" cy="285154"/>
            <a:chOff x="736838" y="1007007"/>
            <a:chExt cx="3288155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30181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모델 데이터 </a:t>
              </a:r>
              <a:r>
                <a:rPr lang="en-US" altLang="ko-KR" sz="1200" b="1" dirty="0" smtClean="0"/>
                <a:t>VS</a:t>
              </a:r>
              <a:r>
                <a:rPr lang="ko-KR" altLang="en-US" sz="1200" b="1" dirty="0" smtClean="0"/>
                <a:t> 한국 약 데이터 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67" y="2122128"/>
            <a:ext cx="3962400" cy="37973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38" y="2558495"/>
            <a:ext cx="4869648" cy="3360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1319" y="1923288"/>
            <a:ext cx="2220686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Decagon </a:t>
            </a:r>
            <a:r>
              <a:rPr lang="ko-KR" altLang="en-US" b="1" dirty="0"/>
              <a:t>약물 간 상호작용 및 부작용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71823" y="1475797"/>
            <a:ext cx="2220686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한국</a:t>
            </a:r>
            <a:r>
              <a:rPr lang="en-US" altLang="ko-KR" b="1" dirty="0" smtClean="0"/>
              <a:t> </a:t>
            </a:r>
            <a:r>
              <a:rPr lang="ko-KR" altLang="en-US" b="1" dirty="0"/>
              <a:t>약물 간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상호작용 </a:t>
            </a:r>
            <a:r>
              <a:rPr lang="ko-KR" altLang="en-US" b="1" dirty="0"/>
              <a:t>및 부작용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97718" y="5919428"/>
            <a:ext cx="139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1048575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744942" y="5919428"/>
            <a:ext cx="139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1048575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2665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330406" y="1816146"/>
            <a:ext cx="2220686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Decagon </a:t>
            </a:r>
          </a:p>
          <a:p>
            <a:pPr algn="ctr"/>
            <a:r>
              <a:rPr lang="ko-KR" altLang="en-US" b="1" dirty="0" smtClean="0"/>
              <a:t>단백질 </a:t>
            </a:r>
            <a:r>
              <a:rPr lang="ko-KR" altLang="en-US" b="1" dirty="0"/>
              <a:t>간 </a:t>
            </a:r>
            <a:r>
              <a:rPr lang="ko-KR" altLang="en-US" b="1" dirty="0" smtClean="0"/>
              <a:t>상호작용</a:t>
            </a:r>
            <a:endParaRPr lang="ko-KR" altLang="en-US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45" y="2462477"/>
            <a:ext cx="3096608" cy="35799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454349" y="1281288"/>
            <a:ext cx="2220686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한국 약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성분 </a:t>
            </a:r>
            <a:r>
              <a:rPr lang="ko-KR" altLang="en-US" b="1" dirty="0"/>
              <a:t>간 </a:t>
            </a:r>
            <a:r>
              <a:rPr lang="ko-KR" altLang="en-US" b="1" dirty="0" smtClean="0"/>
              <a:t>상호작용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67" y="1927619"/>
            <a:ext cx="2990850" cy="411480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6838" y="1007007"/>
            <a:ext cx="3288155" cy="285154"/>
            <a:chOff x="736838" y="1007007"/>
            <a:chExt cx="3288155" cy="285154"/>
          </a:xfrm>
        </p:grpSpPr>
        <p:grpSp>
          <p:nvGrpSpPr>
            <p:cNvPr id="37" name="그룹 36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1006838" y="1015162"/>
              <a:ext cx="30181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모델 데이터 </a:t>
              </a:r>
              <a:r>
                <a:rPr lang="en-US" altLang="ko-KR" sz="1200" b="1" dirty="0" smtClean="0"/>
                <a:t>VS</a:t>
              </a:r>
              <a:r>
                <a:rPr lang="ko-KR" altLang="en-US" sz="1200" b="1" dirty="0" smtClean="0"/>
                <a:t> 한국 약 데이터 </a:t>
              </a:r>
              <a:endParaRPr lang="ko-KR" altLang="en-US" sz="1200" b="1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867972" y="6042419"/>
            <a:ext cx="139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2728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744029" y="6042419"/>
            <a:ext cx="139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715612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4471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40044" y="1741427"/>
            <a:ext cx="2640731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Decagon </a:t>
            </a:r>
          </a:p>
          <a:p>
            <a:pPr algn="ctr"/>
            <a:r>
              <a:rPr lang="ko-KR" altLang="en-US" b="1" dirty="0" smtClean="0"/>
              <a:t>약물을 구성하는 단백질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626712" y="1234473"/>
            <a:ext cx="2423523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한국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약물을 구성하는 성분</a:t>
            </a:r>
            <a:endParaRPr lang="en-US" altLang="ko-KR" b="1" dirty="0" smtClean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68" y="2387758"/>
            <a:ext cx="3686284" cy="3756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898" y="1880804"/>
            <a:ext cx="2857774" cy="426345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6838" y="1007007"/>
            <a:ext cx="3288155" cy="285154"/>
            <a:chOff x="736838" y="1007007"/>
            <a:chExt cx="3288155" cy="285154"/>
          </a:xfrm>
        </p:grpSpPr>
        <p:grpSp>
          <p:nvGrpSpPr>
            <p:cNvPr id="37" name="그룹 36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1006838" y="1015162"/>
              <a:ext cx="30181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모델 데이터 </a:t>
              </a:r>
              <a:r>
                <a:rPr lang="en-US" altLang="ko-KR" sz="1200" b="1" dirty="0" smtClean="0"/>
                <a:t>VS</a:t>
              </a:r>
              <a:r>
                <a:rPr lang="ko-KR" altLang="en-US" sz="1200" b="1" dirty="0" smtClean="0"/>
                <a:t> 한국 약 데이터 </a:t>
              </a:r>
              <a:endParaRPr lang="ko-KR" altLang="en-US" sz="1200" b="1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863689" y="6144258"/>
            <a:ext cx="139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18690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141753" y="6144258"/>
            <a:ext cx="139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8546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41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모델 그래프 구성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7" y="3135126"/>
            <a:ext cx="961882" cy="96188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610291" y="2901206"/>
            <a:ext cx="1743559" cy="1060387"/>
            <a:chOff x="1610291" y="2901206"/>
            <a:chExt cx="1743559" cy="1060387"/>
          </a:xfrm>
        </p:grpSpPr>
        <p:sp>
          <p:nvSpPr>
            <p:cNvPr id="4" name="오른쪽 화살표 3"/>
            <p:cNvSpPr/>
            <p:nvPr/>
          </p:nvSpPr>
          <p:spPr>
            <a:xfrm>
              <a:off x="1866012" y="3278287"/>
              <a:ext cx="1232115" cy="68330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</a:pPr>
              <a:endParaRPr lang="ko-KR" altLang="en-US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10291" y="2901206"/>
              <a:ext cx="1743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smtClean="0"/>
                <a:t>데이터 셋 읽음</a:t>
              </a:r>
              <a:endParaRPr lang="ko-KR" altLang="en-US" b="1" i="1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251797"/>
              </p:ext>
            </p:extLst>
          </p:nvPr>
        </p:nvGraphicFramePr>
        <p:xfrm>
          <a:off x="3967137" y="2631133"/>
          <a:ext cx="2997200" cy="2018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599440"/>
                <a:gridCol w="599440"/>
                <a:gridCol w="599440"/>
                <a:gridCol w="599440"/>
              </a:tblGrid>
              <a:tr h="403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03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03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03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037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967137" y="2354134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553309" y="2354133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772148" y="2354130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170547" y="2354132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373957" y="2354130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353789" y="2702669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353789" y="3094799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344130" y="3486929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353788" y="3901856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353788" y="4312030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7225758" y="3636660"/>
            <a:ext cx="740268" cy="7749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5400000" flipV="1">
            <a:off x="5091729" y="5293197"/>
            <a:ext cx="740268" cy="7749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오른쪽 화살표 51"/>
          <p:cNvSpPr/>
          <p:nvPr/>
        </p:nvSpPr>
        <p:spPr>
          <a:xfrm>
            <a:off x="8227447" y="3302756"/>
            <a:ext cx="1232115" cy="68330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15100" y="1892465"/>
            <a:ext cx="174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 smtClean="0"/>
              <a:t>인접 행렬 구성</a:t>
            </a:r>
            <a:endParaRPr lang="ko-KR" alt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9965046" y="2531874"/>
            <a:ext cx="140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smtClean="0"/>
              <a:t>Graph </a:t>
            </a:r>
            <a:r>
              <a:rPr lang="ko-KR" altLang="en-US" b="1" i="1" dirty="0" smtClean="0"/>
              <a:t>구성</a:t>
            </a:r>
            <a:endParaRPr lang="ko-KR" altLang="en-US" b="1" i="1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" t="39798" r="83490" b="34652"/>
          <a:stretch/>
        </p:blipFill>
        <p:spPr>
          <a:xfrm>
            <a:off x="9922244" y="2955178"/>
            <a:ext cx="1503542" cy="1318491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001306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2" grpId="0" animBg="1"/>
      <p:bldP spid="53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62877" y="31290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723469" y="1597653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65390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 및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구성도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926506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Decagon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모델 설명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04274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 구현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작품개발 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배경 및 목적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404274" y="1557970"/>
            <a:ext cx="1880558" cy="1880558"/>
            <a:chOff x="5708291" y="1967371"/>
            <a:chExt cx="1880558" cy="18805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4" name="모서리가 둥근 직사각형 43"/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DD5"/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BDD5"/>
                  </a:solidFill>
                </a:rPr>
                <a:t>01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BDD5"/>
                  </a:solidFill>
                </a:rPr>
                <a:t>작품개발</a:t>
              </a:r>
              <a:endParaRPr lang="en-US" altLang="ko-KR" sz="1600" b="1" dirty="0" smtClean="0">
                <a:solidFill>
                  <a:srgbClr val="00BDD5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BDD5"/>
                  </a:solidFill>
                </a:rPr>
                <a:t>배경 및 목적</a:t>
              </a:r>
              <a:endParaRPr lang="en-US" altLang="ko-KR" sz="1600" b="1" dirty="0">
                <a:solidFill>
                  <a:srgbClr val="00BDD5"/>
                </a:solidFill>
              </a:endParaRP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5708291" y="1967371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DD5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BDD5"/>
                </a:solidFill>
              </a:endParaRPr>
            </a:p>
          </p:txBody>
        </p:sp>
        <p:sp>
          <p:nvSpPr>
            <p:cNvPr id="49" name="자유형 48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0D8E9706-5D2C-49EE-AF67-D3527E3BC152}"/>
                </a:ext>
              </a:extLst>
            </p:cNvPr>
            <p:cNvSpPr/>
            <p:nvPr/>
          </p:nvSpPr>
          <p:spPr>
            <a:xfrm rot="18000000">
              <a:off x="5736143" y="2022102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1200" b="1" dirty="0">
                <a:solidFill>
                  <a:srgbClr val="00BDD5"/>
                </a:solidFill>
              </a:endParaRP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5165390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926506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질의 응답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8510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모델 계산 과정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613080" y="1628190"/>
            <a:ext cx="8996318" cy="4332879"/>
            <a:chOff x="1423162" y="1628190"/>
            <a:chExt cx="8996318" cy="4332879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91"/>
            <a:stretch/>
          </p:blipFill>
          <p:spPr>
            <a:xfrm>
              <a:off x="1423162" y="1628190"/>
              <a:ext cx="6877254" cy="4332879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10" name="그룹 9"/>
            <p:cNvGrpSpPr/>
            <p:nvPr/>
          </p:nvGrpSpPr>
          <p:grpSpPr>
            <a:xfrm>
              <a:off x="8347522" y="3804836"/>
              <a:ext cx="270000" cy="270000"/>
              <a:chOff x="8446577" y="3773838"/>
              <a:chExt cx="270000" cy="27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25" t="24874" r="17829" b="31501"/>
              <a:stretch/>
            </p:blipFill>
            <p:spPr>
              <a:xfrm>
                <a:off x="8496977" y="3848181"/>
                <a:ext cx="169200" cy="121314"/>
              </a:xfrm>
              <a:prstGeom prst="rect">
                <a:avLst/>
              </a:prstGeom>
            </p:spPr>
          </p:pic>
          <p:sp>
            <p:nvSpPr>
              <p:cNvPr id="9" name="모서리가 둥근 직사각형 8"/>
              <p:cNvSpPr/>
              <p:nvPr/>
            </p:nvSpPr>
            <p:spPr>
              <a:xfrm>
                <a:off x="8446577" y="3773838"/>
                <a:ext cx="270000" cy="27000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ct val="150000"/>
                  </a:lnSpc>
                </a:pPr>
                <a:endParaRPr lang="ko-KR" altLang="en-US" sz="3200" b="1" i="1" kern="0" dirty="0" smtClean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8052980" y="3486852"/>
              <a:ext cx="889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/>
                <a:t>Sigmoid</a:t>
              </a:r>
              <a:endParaRPr lang="ko-KR" altLang="en-US" sz="1400" b="1" dirty="0"/>
            </a:p>
          </p:txBody>
        </p:sp>
        <p:cxnSp>
          <p:nvCxnSpPr>
            <p:cNvPr id="13" name="직선 화살표 연결선 12"/>
            <p:cNvCxnSpPr>
              <a:stCxn id="9" idx="3"/>
            </p:cNvCxnSpPr>
            <p:nvPr/>
          </p:nvCxnSpPr>
          <p:spPr>
            <a:xfrm>
              <a:off x="8617522" y="3939836"/>
              <a:ext cx="32499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11" t="31974" r="171" b="29925"/>
            <a:stretch/>
          </p:blipFill>
          <p:spPr>
            <a:xfrm>
              <a:off x="8942521" y="2962275"/>
              <a:ext cx="1476959" cy="1685121"/>
            </a:xfrm>
            <a:prstGeom prst="rect">
              <a:avLst/>
            </a:prstGeom>
            <a:ln w="19050">
              <a:noFill/>
            </a:ln>
          </p:spPr>
        </p:pic>
      </p:grpSp>
      <p:cxnSp>
        <p:nvCxnSpPr>
          <p:cNvPr id="6" name="직선 연결선 5"/>
          <p:cNvCxnSpPr/>
          <p:nvPr/>
        </p:nvCxnSpPr>
        <p:spPr>
          <a:xfrm>
            <a:off x="10099221" y="3739243"/>
            <a:ext cx="253093" cy="2694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9844451" y="4346884"/>
            <a:ext cx="356824" cy="6183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0182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0755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967257" cy="285154"/>
            <a:chOff x="736838" y="1007007"/>
            <a:chExt cx="2967257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6972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Decagon</a:t>
              </a:r>
              <a:r>
                <a:rPr lang="ko-KR" altLang="en-US" sz="1200" b="1" dirty="0" smtClean="0"/>
                <a:t> 모델 </a:t>
              </a:r>
              <a:r>
                <a:rPr lang="en-US" altLang="ko-KR" sz="1200" b="1" dirty="0" smtClean="0"/>
                <a:t>feature </a:t>
              </a:r>
              <a:r>
                <a:rPr lang="ko-KR" altLang="en-US" sz="1200" b="1" dirty="0" smtClean="0"/>
                <a:t>값 계산 과정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71984"/>
              </p:ext>
            </p:extLst>
          </p:nvPr>
        </p:nvGraphicFramePr>
        <p:xfrm>
          <a:off x="1046081" y="1881392"/>
          <a:ext cx="47250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630"/>
                <a:gridCol w="590630"/>
                <a:gridCol w="590630"/>
                <a:gridCol w="590630"/>
                <a:gridCol w="590630"/>
                <a:gridCol w="590630"/>
                <a:gridCol w="590630"/>
                <a:gridCol w="59063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501165" y="1928312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028537" y="1635721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615789" y="1635721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818164" y="1635718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209525" y="1633810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393171" y="1633810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989021" y="1633810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564028" y="1628190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167575" y="1635717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8</a:t>
            </a:r>
            <a:endParaRPr lang="ko-KR" altLang="en-US" sz="1200" b="1" dirty="0"/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756755"/>
              </p:ext>
            </p:extLst>
          </p:nvPr>
        </p:nvGraphicFramePr>
        <p:xfrm>
          <a:off x="1059195" y="3029338"/>
          <a:ext cx="47250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630"/>
                <a:gridCol w="590630"/>
                <a:gridCol w="590630"/>
                <a:gridCol w="590630"/>
                <a:gridCol w="590630"/>
                <a:gridCol w="590630"/>
                <a:gridCol w="590630"/>
                <a:gridCol w="59063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97582" y="3069030"/>
            <a:ext cx="686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n</a:t>
            </a:r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041651" y="2783667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628903" y="2783667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831278" y="2783664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222639" y="2781756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406285" y="2781756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002135" y="2781756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4577142" y="2776136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5180689" y="2783663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8</a:t>
            </a:r>
            <a:endParaRPr lang="ko-KR" altLang="en-US" sz="1200" b="1" dirty="0"/>
          </a:p>
        </p:txBody>
      </p:sp>
      <p:cxnSp>
        <p:nvCxnSpPr>
          <p:cNvPr id="76" name="직선 연결선 75"/>
          <p:cNvCxnSpPr/>
          <p:nvPr/>
        </p:nvCxnSpPr>
        <p:spPr>
          <a:xfrm flipV="1">
            <a:off x="5874490" y="2066811"/>
            <a:ext cx="364885" cy="7750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874488" y="3199779"/>
            <a:ext cx="364885" cy="7750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3460068" y="2349128"/>
            <a:ext cx="3877" cy="46240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오른쪽 화살표 78"/>
          <p:cNvSpPr/>
          <p:nvPr/>
        </p:nvSpPr>
        <p:spPr>
          <a:xfrm rot="5400000">
            <a:off x="3343059" y="3499588"/>
            <a:ext cx="234012" cy="1773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381" y="3596925"/>
            <a:ext cx="3330229" cy="518205"/>
          </a:xfrm>
          <a:prstGeom prst="rect">
            <a:avLst/>
          </a:prstGeom>
        </p:spPr>
      </p:pic>
      <p:graphicFrame>
        <p:nvGraphicFramePr>
          <p:cNvPr id="106" name="표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421095"/>
              </p:ext>
            </p:extLst>
          </p:nvPr>
        </p:nvGraphicFramePr>
        <p:xfrm>
          <a:off x="1046079" y="4561621"/>
          <a:ext cx="47250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630"/>
                <a:gridCol w="590630"/>
                <a:gridCol w="590630"/>
                <a:gridCol w="590630"/>
                <a:gridCol w="590630"/>
                <a:gridCol w="590630"/>
                <a:gridCol w="590630"/>
                <a:gridCol w="59063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smtClean="0"/>
                        <a:t>1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smtClean="0"/>
                        <a:t>1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501163" y="4608541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028535" y="4315950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615787" y="4315950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2818162" y="4315947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2209523" y="4314039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393169" y="4314039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3989019" y="4314039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4564026" y="4308419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5167573" y="4315946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8</a:t>
            </a:r>
            <a:endParaRPr lang="ko-KR" altLang="en-US" sz="1200" b="1" dirty="0"/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315386"/>
              </p:ext>
            </p:extLst>
          </p:nvPr>
        </p:nvGraphicFramePr>
        <p:xfrm>
          <a:off x="1059193" y="5709567"/>
          <a:ext cx="47250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630"/>
                <a:gridCol w="590630"/>
                <a:gridCol w="590630"/>
                <a:gridCol w="590630"/>
                <a:gridCol w="590630"/>
                <a:gridCol w="590630"/>
                <a:gridCol w="590630"/>
                <a:gridCol w="59063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smtClean="0"/>
                        <a:t>1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smtClean="0"/>
                        <a:t>1</a:t>
                      </a:r>
                      <a:endParaRPr lang="ko-KR" altLang="en-US" spc="-1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497580" y="5749259"/>
            <a:ext cx="686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n</a:t>
            </a:r>
            <a:endParaRPr lang="ko-KR" altLang="en-US" sz="12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1041649" y="5463896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1</a:t>
            </a:r>
            <a:endParaRPr lang="ko-KR" altLang="en-US" sz="12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628901" y="5463896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2</a:t>
            </a:r>
            <a:endParaRPr lang="ko-KR" altLang="en-US" sz="12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2831276" y="5463893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4</a:t>
            </a:r>
            <a:endParaRPr lang="ko-KR" altLang="en-US" sz="1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2222637" y="5461985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3</a:t>
            </a:r>
            <a:endParaRPr lang="ko-KR" altLang="en-US" sz="12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3406283" y="5461985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/>
              <a:t>5</a:t>
            </a:r>
            <a:endParaRPr lang="ko-KR" altLang="en-US" sz="12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002133" y="5461985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4577140" y="5456365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5180687" y="5463892"/>
            <a:ext cx="63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성분 </a:t>
            </a:r>
            <a:r>
              <a:rPr lang="en-US" altLang="ko-KR" sz="1200" b="1" dirty="0" smtClean="0"/>
              <a:t>8</a:t>
            </a:r>
            <a:endParaRPr lang="ko-KR" altLang="en-US" sz="1200" b="1" dirty="0"/>
          </a:p>
        </p:txBody>
      </p:sp>
      <p:cxnSp>
        <p:nvCxnSpPr>
          <p:cNvPr id="126" name="직선 연결선 125"/>
          <p:cNvCxnSpPr/>
          <p:nvPr/>
        </p:nvCxnSpPr>
        <p:spPr>
          <a:xfrm flipV="1">
            <a:off x="5874488" y="4747040"/>
            <a:ext cx="364885" cy="7750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 flipV="1">
            <a:off x="5874486" y="5880008"/>
            <a:ext cx="364885" cy="7750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3460066" y="5029357"/>
            <a:ext cx="3877" cy="46240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오른쪽 화살표 128"/>
          <p:cNvSpPr/>
          <p:nvPr/>
        </p:nvSpPr>
        <p:spPr>
          <a:xfrm rot="5400000">
            <a:off x="3343058" y="4116561"/>
            <a:ext cx="234012" cy="17738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30" name="직선 연결선 129"/>
          <p:cNvCxnSpPr>
            <a:stCxn id="79" idx="3"/>
            <a:endCxn id="129" idx="1"/>
          </p:cNvCxnSpPr>
          <p:nvPr/>
        </p:nvCxnSpPr>
        <p:spPr>
          <a:xfrm flipH="1">
            <a:off x="3460064" y="3705286"/>
            <a:ext cx="1" cy="382961"/>
          </a:xfrm>
          <a:prstGeom prst="line">
            <a:avLst/>
          </a:prstGeom>
          <a:ln w="381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27531" y="3760329"/>
            <a:ext cx="1670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i="1" dirty="0" smtClean="0"/>
              <a:t>Hidden Layer</a:t>
            </a:r>
            <a:r>
              <a:rPr lang="ko-KR" altLang="en-US" sz="1200" b="1" i="1" dirty="0" smtClean="0"/>
              <a:t>를 거침</a:t>
            </a:r>
            <a:endParaRPr lang="ko-KR" altLang="en-US" sz="1200" b="1" i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03" y="4315946"/>
            <a:ext cx="4146589" cy="18580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81174" y="4015853"/>
            <a:ext cx="22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1" dirty="0" smtClean="0"/>
              <a:t>부작용이 예상되는 약물 쌍</a:t>
            </a:r>
            <a:endParaRPr lang="ko-KR" altLang="en-US" sz="1200" b="1" i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37" y="1133863"/>
            <a:ext cx="4220089" cy="24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374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9" grpId="0" animBg="1"/>
      <p:bldP spid="23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0755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969748" cy="285154"/>
            <a:chOff x="736838" y="1007007"/>
            <a:chExt cx="2969748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699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부작용이 예상되는 경로 </a:t>
              </a:r>
              <a:r>
                <a:rPr lang="en-US" altLang="ko-KR" sz="1200" b="1" dirty="0" smtClean="0"/>
                <a:t>app</a:t>
              </a:r>
              <a:r>
                <a:rPr lang="ko-KR" altLang="en-US" sz="1200" b="1" dirty="0" smtClean="0"/>
                <a:t>에 추가</a:t>
              </a:r>
              <a:endParaRPr lang="ko-KR" altLang="en-US" sz="1200" b="1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62877" y="295883"/>
            <a:ext cx="11439525" cy="383249"/>
            <a:chOff x="162877" y="295883"/>
            <a:chExt cx="11439525" cy="383249"/>
          </a:xfrm>
        </p:grpSpPr>
        <p:grpSp>
          <p:nvGrpSpPr>
            <p:cNvPr id="5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6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295883"/>
              <a:ext cx="266400" cy="266400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8" b="15222"/>
          <a:stretch/>
        </p:blipFill>
        <p:spPr>
          <a:xfrm>
            <a:off x="8325442" y="1366991"/>
            <a:ext cx="2822791" cy="4543119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C071192-A7FF-47CC-B396-7C5776D99F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37"/>
          <a:stretch/>
        </p:blipFill>
        <p:spPr>
          <a:xfrm>
            <a:off x="779372" y="2156464"/>
            <a:ext cx="5488955" cy="2964175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6862490" y="3296897"/>
            <a:ext cx="868789" cy="68330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2736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sp>
        <p:nvSpPr>
          <p:cNvPr id="35" name="자유형 34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723469" y="1597653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65390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 및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구성도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26506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Decagon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모델 설명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04274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 구현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작품개발 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배경 및 목적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400527" y="3929673"/>
            <a:ext cx="1880558" cy="1880558"/>
            <a:chOff x="5708291" y="1967371"/>
            <a:chExt cx="1880558" cy="18805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모서리가 둥근 직사각형 55"/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DD5"/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BDD5"/>
                  </a:solidFill>
                </a:rPr>
                <a:t>04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BDD5"/>
                  </a:solidFill>
                </a:rPr>
                <a:t>기능 구현</a:t>
              </a:r>
              <a:endParaRPr lang="en-US" altLang="ko-KR" sz="1600" b="1" dirty="0">
                <a:solidFill>
                  <a:srgbClr val="00BDD5"/>
                </a:solidFill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5708291" y="1967371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DD5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BDD5"/>
                </a:solidFill>
              </a:endParaRPr>
            </a:p>
          </p:txBody>
        </p:sp>
        <p:sp>
          <p:nvSpPr>
            <p:cNvPr id="58" name="자유형 57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0D8E9706-5D2C-49EE-AF67-D3527E3BC152}"/>
                </a:ext>
              </a:extLst>
            </p:cNvPr>
            <p:cNvSpPr/>
            <p:nvPr/>
          </p:nvSpPr>
          <p:spPr>
            <a:xfrm rot="18000000">
              <a:off x="5736143" y="2022102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1200" b="1" dirty="0">
                <a:solidFill>
                  <a:srgbClr val="00BDD5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>
            <a:off x="5165390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926506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질의 응답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814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1" name="그룹 3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기능 구현</a:t>
              </a:r>
              <a:r>
                <a:rPr lang="en-US" altLang="ko-KR" sz="1200" b="1" dirty="0" smtClean="0"/>
                <a:t>(Android App)</a:t>
              </a:r>
              <a:endParaRPr lang="ko-KR" altLang="en-US" sz="1200" b="1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46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1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58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98260" y="2255882"/>
            <a:ext cx="3089186" cy="2254232"/>
          </a:xfrm>
          <a:prstGeom prst="roundRect">
            <a:avLst>
              <a:gd name="adj" fmla="val 6069"/>
            </a:avLst>
          </a:prstGeom>
          <a:solidFill>
            <a:schemeClr val="bg1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798262" y="4676809"/>
            <a:ext cx="3091530" cy="1421002"/>
          </a:xfrm>
          <a:prstGeom prst="roundRect">
            <a:avLst>
              <a:gd name="adj" fmla="val 9744"/>
            </a:avLst>
          </a:prstGeom>
          <a:solidFill>
            <a:srgbClr val="002060">
              <a:alpha val="60000"/>
            </a:srgbClr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180000"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단일 약물에 대한 상세 정보를 제공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798260" y="1700324"/>
            <a:ext cx="3091531" cy="3209540"/>
            <a:chOff x="1155220" y="1980622"/>
            <a:chExt cx="3014609" cy="2900576"/>
          </a:xfrm>
        </p:grpSpPr>
        <p:sp>
          <p:nvSpPr>
            <p:cNvPr id="150" name="타원 149"/>
            <p:cNvSpPr/>
            <p:nvPr/>
          </p:nvSpPr>
          <p:spPr>
            <a:xfrm>
              <a:off x="1344554" y="2528073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1155220" y="1980622"/>
              <a:ext cx="3014609" cy="389299"/>
            </a:xfrm>
            <a:prstGeom prst="roundRect">
              <a:avLst/>
            </a:prstGeom>
            <a:solidFill>
              <a:srgbClr val="FDF0EB"/>
            </a:solidFill>
            <a:ln w="28575"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단일 약물 정보 제공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1344554" y="2118816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1388640" y="2171678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3868679" y="2531881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3868679" y="2122624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3912765" y="2175486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1321694" y="4740977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1321694" y="4331720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1365780" y="4384582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타원 159"/>
            <p:cNvSpPr/>
            <p:nvPr/>
          </p:nvSpPr>
          <p:spPr>
            <a:xfrm>
              <a:off x="3845819" y="4744785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3845819" y="4335528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>
            <a:xfrm>
              <a:off x="3889905" y="4388390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63" name="_x427338472" descr="EMB000046f0698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06" y="2328800"/>
            <a:ext cx="141600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765651" y="1700324"/>
            <a:ext cx="6184800" cy="4397487"/>
            <a:chOff x="4533605" y="1700324"/>
            <a:chExt cx="3091532" cy="4397487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4533605" y="2255882"/>
              <a:ext cx="3089186" cy="2254232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4533607" y="4676809"/>
              <a:ext cx="3091530" cy="1421002"/>
            </a:xfrm>
            <a:prstGeom prst="roundRect">
              <a:avLst>
                <a:gd name="adj" fmla="val 9744"/>
              </a:avLst>
            </a:prstGeom>
            <a:solidFill>
              <a:srgbClr val="7030A0">
                <a:alpha val="60000"/>
              </a:srgb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solidFill>
                    <a:schemeClr val="tx1"/>
                  </a:solidFill>
                </a:rPr>
                <a:t>약물 간 알려진 부작용에 대한 상세 설명을 제공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solidFill>
                    <a:schemeClr val="tx1"/>
                  </a:solidFill>
                </a:rPr>
                <a:t>약물 간 예상되는 부작용에 대한 데이터 제공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83" name="그룹 182"/>
            <p:cNvGrpSpPr/>
            <p:nvPr/>
          </p:nvGrpSpPr>
          <p:grpSpPr>
            <a:xfrm>
              <a:off x="4533605" y="1700324"/>
              <a:ext cx="3091531" cy="3209540"/>
              <a:chOff x="1155220" y="1980622"/>
              <a:chExt cx="3014609" cy="2900576"/>
            </a:xfrm>
          </p:grpSpPr>
          <p:sp>
            <p:nvSpPr>
              <p:cNvPr id="184" name="타원 183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약물 간 부작용 정보 제공</a:t>
                </a:r>
                <a:endPara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6" name="타원 185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타원 187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타원 188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모서리가 둥근 직사각형 189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타원 190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타원 191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모서리가 둥근 직사각형 192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타원 193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모서리가 둥근 직사각형 195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1" b="15477"/>
          <a:stretch/>
        </p:blipFill>
        <p:spPr>
          <a:xfrm>
            <a:off x="6042852" y="2328800"/>
            <a:ext cx="1384808" cy="2124000"/>
          </a:xfrm>
          <a:prstGeom prst="rect">
            <a:avLst/>
          </a:prstGeom>
        </p:spPr>
      </p:pic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3" b="14875"/>
          <a:stretch/>
        </p:blipFill>
        <p:spPr>
          <a:xfrm>
            <a:off x="8286828" y="2306088"/>
            <a:ext cx="1379083" cy="21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61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1" name="그룹 3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기능 구현</a:t>
              </a:r>
              <a:r>
                <a:rPr lang="en-US" altLang="ko-KR" sz="1200" b="1" dirty="0" smtClean="0"/>
                <a:t>(Android App)</a:t>
              </a:r>
              <a:endParaRPr lang="ko-KR" altLang="en-US" sz="1200" b="1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46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1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58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sp>
        <p:nvSpPr>
          <p:cNvPr id="81" name="모서리가 둥근 직사각형 80"/>
          <p:cNvSpPr/>
          <p:nvPr/>
        </p:nvSpPr>
        <p:spPr>
          <a:xfrm>
            <a:off x="4537443" y="2255882"/>
            <a:ext cx="3089186" cy="2254232"/>
          </a:xfrm>
          <a:prstGeom prst="roundRect">
            <a:avLst>
              <a:gd name="adj" fmla="val 6069"/>
            </a:avLst>
          </a:prstGeom>
          <a:solidFill>
            <a:schemeClr val="bg1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537445" y="4676809"/>
            <a:ext cx="3091530" cy="1421002"/>
          </a:xfrm>
          <a:prstGeom prst="roundRect">
            <a:avLst>
              <a:gd name="adj" fmla="val 9744"/>
            </a:avLst>
          </a:prstGeom>
          <a:solidFill>
            <a:srgbClr val="0070C0">
              <a:alpha val="60000"/>
            </a:srgbClr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180000"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게시물을 작성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삭제가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각 게시물에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작성이 가능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4537443" y="1700324"/>
            <a:ext cx="3091531" cy="3209540"/>
            <a:chOff x="1155220" y="1980622"/>
            <a:chExt cx="3014609" cy="2900576"/>
          </a:xfrm>
        </p:grpSpPr>
        <p:sp>
          <p:nvSpPr>
            <p:cNvPr id="84" name="타원 83"/>
            <p:cNvSpPr/>
            <p:nvPr/>
          </p:nvSpPr>
          <p:spPr>
            <a:xfrm>
              <a:off x="1344554" y="2528073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1155220" y="1980622"/>
              <a:ext cx="3014609" cy="389299"/>
            </a:xfrm>
            <a:prstGeom prst="roundRect">
              <a:avLst/>
            </a:prstGeom>
            <a:solidFill>
              <a:srgbClr val="FDF0EB"/>
            </a:solidFill>
            <a:ln w="28575"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게시판 기능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1344554" y="2118816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1388640" y="2171678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868679" y="2531881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3868679" y="2122624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3912765" y="2175486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1321694" y="4740977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1321694" y="4331720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1365780" y="4384582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3845819" y="4744785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3845819" y="4335528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3889905" y="4388390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36838" y="1700324"/>
            <a:ext cx="3091532" cy="4397487"/>
            <a:chOff x="736838" y="1700324"/>
            <a:chExt cx="3091532" cy="4397487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736838" y="2255882"/>
              <a:ext cx="3089186" cy="2254232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36840" y="4676809"/>
              <a:ext cx="3091530" cy="1421002"/>
            </a:xfrm>
            <a:prstGeom prst="roundRect">
              <a:avLst>
                <a:gd name="adj" fmla="val 9744"/>
              </a:avLst>
            </a:prstGeom>
            <a:solidFill>
              <a:srgbClr val="16A223">
                <a:alpha val="60000"/>
              </a:srgb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200" b="1" dirty="0" err="1" smtClean="0">
                  <a:solidFill>
                    <a:schemeClr val="tx1"/>
                  </a:solidFill>
                </a:rPr>
                <a:t>안드로이드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유저는 </a:t>
              </a:r>
              <a:r>
                <a:rPr lang="ko-KR" altLang="en-US" sz="1200" b="1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계정을 대분 가짐</a:t>
              </a:r>
              <a:endParaRPr lang="en-US" altLang="ko-KR" sz="1200" b="1" dirty="0" smtClean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200" b="1" dirty="0" err="1" smtClean="0">
                  <a:solidFill>
                    <a:schemeClr val="tx1"/>
                  </a:solidFill>
                </a:rPr>
                <a:t>구글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계정과 연동하여 편리한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app </a:t>
              </a:r>
              <a:r>
                <a:rPr lang="ko-KR" altLang="en-US" sz="1200" b="1" dirty="0" err="1" smtClean="0">
                  <a:solidFill>
                    <a:schemeClr val="tx1"/>
                  </a:solidFill>
                </a:rPr>
                <a:t>로그인을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 구현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736838" y="1700324"/>
              <a:ext cx="3091531" cy="3209540"/>
              <a:chOff x="1155220" y="1980622"/>
              <a:chExt cx="3014609" cy="2900576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모서리가 둥근 직사각형 68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 err="1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구글</a:t>
                </a:r>
                <a:r>
                  <a:rPr lang="ko-KR" altLang="en-US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계정 로그인 기능</a:t>
                </a:r>
                <a:endPara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모서리가 둥근 직사각형 76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025" name="_x427339112" descr="EMB000046f0697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681" y="2313352"/>
              <a:ext cx="1434686" cy="2122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_x427337032" descr="EMB000046f0698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320" y="2328800"/>
            <a:ext cx="1416000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8335703" y="1705811"/>
            <a:ext cx="3092400" cy="4392000"/>
            <a:chOff x="8275064" y="1650911"/>
            <a:chExt cx="3555938" cy="4555187"/>
          </a:xfrm>
        </p:grpSpPr>
        <p:sp>
          <p:nvSpPr>
            <p:cNvPr id="113" name="모서리가 둥근 직사각형 112"/>
            <p:cNvSpPr/>
            <p:nvPr/>
          </p:nvSpPr>
          <p:spPr>
            <a:xfrm>
              <a:off x="8275064" y="2226392"/>
              <a:ext cx="3553240" cy="2335072"/>
            </a:xfrm>
            <a:prstGeom prst="roundRect">
              <a:avLst>
                <a:gd name="adj" fmla="val 6069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8275066" y="4734137"/>
              <a:ext cx="3555936" cy="1471961"/>
            </a:xfrm>
            <a:prstGeom prst="roundRect">
              <a:avLst>
                <a:gd name="adj" fmla="val 9744"/>
              </a:avLst>
            </a:prstGeom>
            <a:solidFill>
              <a:srgbClr val="FF00FF">
                <a:alpha val="40000"/>
              </a:srgb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216000" rIns="18000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chemeClr val="tx1"/>
                  </a:solidFill>
                </a:rPr>
                <a:t>- 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사용 중 개발자에게 문의사항이 생길 시 개발자 문의 버튼을 클릭 </a:t>
              </a:r>
              <a:r>
                <a:rPr lang="en-US" altLang="ko-KR" sz="1200" b="1" dirty="0" smtClean="0">
                  <a:solidFill>
                    <a:schemeClr val="tx1"/>
                  </a:solidFill>
                </a:rPr>
                <a:t>-&gt; mail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창으로 연결되어 개발자에게 즉시 문의 가능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15" name="그룹 114"/>
            <p:cNvGrpSpPr/>
            <p:nvPr/>
          </p:nvGrpSpPr>
          <p:grpSpPr>
            <a:xfrm>
              <a:off x="8275064" y="1650911"/>
              <a:ext cx="3555937" cy="3324639"/>
              <a:chOff x="1155220" y="1980622"/>
              <a:chExt cx="3014609" cy="2900576"/>
            </a:xfrm>
          </p:grpSpPr>
          <p:sp>
            <p:nvSpPr>
              <p:cNvPr id="116" name="타원 115"/>
              <p:cNvSpPr/>
              <p:nvPr/>
            </p:nvSpPr>
            <p:spPr>
              <a:xfrm>
                <a:off x="1344554" y="2528073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모서리가 둥근 직사각형 116"/>
              <p:cNvSpPr/>
              <p:nvPr/>
            </p:nvSpPr>
            <p:spPr>
              <a:xfrm>
                <a:off x="1155220" y="1980622"/>
                <a:ext cx="3014609" cy="389299"/>
              </a:xfrm>
              <a:prstGeom prst="roundRect">
                <a:avLst/>
              </a:prstGeom>
              <a:solidFill>
                <a:srgbClr val="FDF0EB"/>
              </a:solidFill>
              <a:ln w="28575"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개발자 문의</a:t>
                </a:r>
                <a:endParaRPr lang="en-US" altLang="ko-KR" sz="12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18" name="타원 117"/>
              <p:cNvSpPr/>
              <p:nvPr/>
            </p:nvSpPr>
            <p:spPr>
              <a:xfrm>
                <a:off x="1344554" y="2118816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1388640" y="2171678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타원 119"/>
              <p:cNvSpPr/>
              <p:nvPr/>
            </p:nvSpPr>
            <p:spPr>
              <a:xfrm>
                <a:off x="3868679" y="2531881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타원 120"/>
              <p:cNvSpPr/>
              <p:nvPr/>
            </p:nvSpPr>
            <p:spPr>
              <a:xfrm>
                <a:off x="3868679" y="2122624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>
                <a:off x="3912765" y="2175486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타원 122"/>
              <p:cNvSpPr/>
              <p:nvPr/>
            </p:nvSpPr>
            <p:spPr>
              <a:xfrm>
                <a:off x="1321694" y="4740977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타원 123"/>
              <p:cNvSpPr/>
              <p:nvPr/>
            </p:nvSpPr>
            <p:spPr>
              <a:xfrm>
                <a:off x="1321694" y="4331720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모서리가 둥근 직사각형 124"/>
              <p:cNvSpPr/>
              <p:nvPr/>
            </p:nvSpPr>
            <p:spPr>
              <a:xfrm>
                <a:off x="1365780" y="4384582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3845819" y="4744785"/>
                <a:ext cx="136413" cy="136413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3845819" y="4335528"/>
                <a:ext cx="136413" cy="13641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모서리가 둥근 직사각형 127"/>
              <p:cNvSpPr/>
              <p:nvPr/>
            </p:nvSpPr>
            <p:spPr>
              <a:xfrm>
                <a:off x="3889905" y="4388390"/>
                <a:ext cx="45719" cy="43148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68727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29" name="_x427337592" descr="EMB000046f0699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2678" y="2301925"/>
              <a:ext cx="1628710" cy="2200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32019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1" name="그룹 3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기능 구현</a:t>
              </a:r>
              <a:r>
                <a:rPr lang="en-US" altLang="ko-KR" sz="1200" b="1" dirty="0" smtClean="0"/>
                <a:t>(Firebase </a:t>
              </a:r>
              <a:r>
                <a:rPr lang="ko-KR" altLang="en-US" sz="1200" b="1" dirty="0" smtClean="0"/>
                <a:t>서버</a:t>
              </a:r>
              <a:r>
                <a:rPr lang="en-US" altLang="ko-KR" sz="1200" b="1" dirty="0" smtClean="0"/>
                <a:t>)</a:t>
              </a:r>
              <a:endParaRPr lang="ko-KR" altLang="en-US" sz="1200" b="1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46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61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58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36838" y="2255882"/>
            <a:ext cx="3089186" cy="2254232"/>
          </a:xfrm>
          <a:prstGeom prst="roundRect">
            <a:avLst>
              <a:gd name="adj" fmla="val 6069"/>
            </a:avLst>
          </a:prstGeom>
          <a:solidFill>
            <a:schemeClr val="bg1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736840" y="4676809"/>
            <a:ext cx="3091530" cy="1421002"/>
          </a:xfrm>
          <a:prstGeom prst="roundRect">
            <a:avLst>
              <a:gd name="adj" fmla="val 9744"/>
            </a:avLst>
          </a:prstGeom>
          <a:solidFill>
            <a:srgbClr val="FF0000">
              <a:alpha val="60000"/>
            </a:srgbClr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180000"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회원들이 작성한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정보를 관리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게시글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생성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수정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삭제가 가능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작성이 가능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736838" y="1700324"/>
            <a:ext cx="3091531" cy="3209540"/>
            <a:chOff x="1155220" y="1980622"/>
            <a:chExt cx="3014609" cy="2900576"/>
          </a:xfrm>
        </p:grpSpPr>
        <p:sp>
          <p:nvSpPr>
            <p:cNvPr id="68" name="타원 67"/>
            <p:cNvSpPr/>
            <p:nvPr/>
          </p:nvSpPr>
          <p:spPr>
            <a:xfrm>
              <a:off x="1344554" y="2528073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155220" y="1980622"/>
              <a:ext cx="3014609" cy="389299"/>
            </a:xfrm>
            <a:prstGeom prst="roundRect">
              <a:avLst/>
            </a:prstGeom>
            <a:solidFill>
              <a:srgbClr val="FDF0EB"/>
            </a:solidFill>
            <a:ln w="28575"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게시판 정보 관리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1344554" y="2118816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1388640" y="2171678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3868679" y="2531881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3868679" y="2122624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3912765" y="2175486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1321694" y="4740977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1321694" y="4331720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1365780" y="4384582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3845819" y="4744785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3845819" y="4335528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3889905" y="4388390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1" name="모서리가 둥근 직사각형 80"/>
          <p:cNvSpPr/>
          <p:nvPr/>
        </p:nvSpPr>
        <p:spPr>
          <a:xfrm>
            <a:off x="4537443" y="2255882"/>
            <a:ext cx="3089186" cy="2254232"/>
          </a:xfrm>
          <a:prstGeom prst="roundRect">
            <a:avLst>
              <a:gd name="adj" fmla="val 6069"/>
            </a:avLst>
          </a:prstGeom>
          <a:solidFill>
            <a:schemeClr val="bg1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537445" y="4676809"/>
            <a:ext cx="3091530" cy="1421002"/>
          </a:xfrm>
          <a:prstGeom prst="roundRect">
            <a:avLst>
              <a:gd name="adj" fmla="val 9744"/>
            </a:avLst>
          </a:prstGeom>
          <a:solidFill>
            <a:schemeClr val="accent2">
              <a:alpha val="80000"/>
            </a:schemeClr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180000"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구글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계정과 연동하여 회원 관리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spc="-15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200" b="1" spc="-150" dirty="0" smtClean="0">
                <a:solidFill>
                  <a:schemeClr val="tx1"/>
                </a:solidFill>
              </a:rPr>
              <a:t> 및 </a:t>
            </a:r>
            <a:r>
              <a:rPr lang="ko-KR" altLang="en-US" sz="1200" b="1" spc="-15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200" b="1" spc="-150" dirty="0" smtClean="0">
                <a:solidFill>
                  <a:schemeClr val="tx1"/>
                </a:solidFill>
              </a:rPr>
              <a:t> 작성자를 회원 </a:t>
            </a:r>
            <a:r>
              <a:rPr lang="en-US" altLang="ko-KR" sz="1200" b="1" spc="-150" dirty="0" smtClean="0">
                <a:solidFill>
                  <a:schemeClr val="tx1"/>
                </a:solidFill>
              </a:rPr>
              <a:t>ID</a:t>
            </a:r>
            <a:r>
              <a:rPr lang="ko-KR" altLang="en-US" sz="1200" b="1" spc="-150" dirty="0" smtClean="0">
                <a:solidFill>
                  <a:schemeClr val="tx1"/>
                </a:solidFill>
              </a:rPr>
              <a:t>로 구분</a:t>
            </a:r>
            <a:endParaRPr lang="en-US" altLang="ko-KR" sz="1200" b="1" spc="-1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spc="-200" dirty="0" smtClean="0">
                <a:solidFill>
                  <a:schemeClr val="tx1"/>
                </a:solidFill>
              </a:rPr>
              <a:t>회원 </a:t>
            </a:r>
            <a:r>
              <a:rPr lang="en-US" altLang="ko-KR" sz="1200" b="1" spc="-200" dirty="0" smtClean="0">
                <a:solidFill>
                  <a:schemeClr val="tx1"/>
                </a:solidFill>
              </a:rPr>
              <a:t>ID</a:t>
            </a:r>
            <a:r>
              <a:rPr lang="ko-KR" altLang="en-US" sz="1200" b="1" spc="-200" dirty="0" smtClean="0">
                <a:solidFill>
                  <a:schemeClr val="tx1"/>
                </a:solidFill>
              </a:rPr>
              <a:t>를 통해 </a:t>
            </a:r>
            <a:r>
              <a:rPr lang="ko-KR" altLang="en-US" sz="1200" b="1" spc="-2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200" b="1" spc="-200" dirty="0" smtClean="0">
                <a:solidFill>
                  <a:schemeClr val="tx1"/>
                </a:solidFill>
              </a:rPr>
              <a:t> 및 </a:t>
            </a:r>
            <a:r>
              <a:rPr lang="ko-KR" altLang="en-US" sz="1200" b="1" spc="-2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200" b="1" spc="-200" dirty="0" smtClean="0">
                <a:solidFill>
                  <a:schemeClr val="tx1"/>
                </a:solidFill>
              </a:rPr>
              <a:t> 삭제 권한 구분</a:t>
            </a:r>
            <a:endParaRPr lang="en-US" altLang="ko-KR" sz="1200" b="1" spc="-200" dirty="0" smtClean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4537443" y="1700324"/>
            <a:ext cx="3091531" cy="3209540"/>
            <a:chOff x="1155220" y="1980622"/>
            <a:chExt cx="3014609" cy="2900576"/>
          </a:xfrm>
        </p:grpSpPr>
        <p:sp>
          <p:nvSpPr>
            <p:cNvPr id="84" name="타원 83"/>
            <p:cNvSpPr/>
            <p:nvPr/>
          </p:nvSpPr>
          <p:spPr>
            <a:xfrm>
              <a:off x="1344554" y="2528073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1155220" y="1980622"/>
              <a:ext cx="3014609" cy="389299"/>
            </a:xfrm>
            <a:prstGeom prst="roundRect">
              <a:avLst/>
            </a:prstGeom>
            <a:solidFill>
              <a:srgbClr val="FDF0EB"/>
            </a:solidFill>
            <a:ln w="28575"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App </a:t>
              </a:r>
              <a:r>
                <a:rPr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회원 관리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1344554" y="2118816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1388640" y="2171678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3868679" y="2531881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3868679" y="2122624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3912765" y="2175486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1321694" y="4740977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1321694" y="4331720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1365780" y="4384582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3845819" y="4744785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3845819" y="4335528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3889905" y="4388390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7" name="모서리가 둥근 직사각형 96"/>
          <p:cNvSpPr/>
          <p:nvPr/>
        </p:nvSpPr>
        <p:spPr>
          <a:xfrm>
            <a:off x="8338047" y="2255882"/>
            <a:ext cx="3089186" cy="2254232"/>
          </a:xfrm>
          <a:prstGeom prst="roundRect">
            <a:avLst>
              <a:gd name="adj" fmla="val 6069"/>
            </a:avLst>
          </a:prstGeom>
          <a:solidFill>
            <a:schemeClr val="bg1"/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8338049" y="4676809"/>
            <a:ext cx="3091530" cy="1421002"/>
          </a:xfrm>
          <a:prstGeom prst="roundRect">
            <a:avLst>
              <a:gd name="adj" fmla="val 9744"/>
            </a:avLst>
          </a:prstGeom>
          <a:solidFill>
            <a:srgbClr val="FFFF00">
              <a:alpha val="80000"/>
            </a:srgbClr>
          </a:solidFill>
          <a:ln>
            <a:solidFill>
              <a:srgbClr val="6872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216000" rIns="180000"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공공데이터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API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부작용 정보 저장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spc="-150" dirty="0" smtClean="0">
                <a:solidFill>
                  <a:schemeClr val="tx1"/>
                </a:solidFill>
              </a:rPr>
              <a:t>-  </a:t>
            </a:r>
            <a:r>
              <a:rPr lang="ko-KR" altLang="en-US" sz="1200" b="1" spc="-150" dirty="0" smtClean="0">
                <a:solidFill>
                  <a:schemeClr val="tx1"/>
                </a:solidFill>
              </a:rPr>
              <a:t>사용자가 약물들을 입력해 부작용 </a:t>
            </a:r>
            <a:r>
              <a:rPr lang="ko-KR" altLang="en-US" sz="1200" b="1" spc="-150" dirty="0" err="1" smtClean="0">
                <a:solidFill>
                  <a:schemeClr val="tx1"/>
                </a:solidFill>
              </a:rPr>
              <a:t>데이</a:t>
            </a:r>
            <a:endParaRPr lang="en-US" altLang="ko-KR" sz="1200" b="1" spc="-15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150" dirty="0" smtClean="0">
                <a:solidFill>
                  <a:schemeClr val="tx1"/>
                </a:solidFill>
              </a:rPr>
              <a:t>터를 요청 시 부작용이 있는 약물 쌍들에 대한 정보를 제공</a:t>
            </a:r>
            <a:endParaRPr lang="en-US" altLang="ko-KR" sz="1200" b="1" spc="-150" dirty="0">
              <a:solidFill>
                <a:schemeClr val="tx1"/>
              </a:solidFill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8338047" y="1700324"/>
            <a:ext cx="3091531" cy="3209540"/>
            <a:chOff x="1155220" y="1980622"/>
            <a:chExt cx="3014609" cy="2900576"/>
          </a:xfrm>
        </p:grpSpPr>
        <p:sp>
          <p:nvSpPr>
            <p:cNvPr id="100" name="타원 99"/>
            <p:cNvSpPr/>
            <p:nvPr/>
          </p:nvSpPr>
          <p:spPr>
            <a:xfrm>
              <a:off x="1344554" y="2528073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1155220" y="1980622"/>
              <a:ext cx="3014609" cy="389299"/>
            </a:xfrm>
            <a:prstGeom prst="roundRect">
              <a:avLst/>
            </a:prstGeom>
            <a:solidFill>
              <a:srgbClr val="FDF0EB"/>
            </a:solidFill>
            <a:ln w="28575"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약물간 부작용 제공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1344554" y="2118816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1388640" y="2171678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3868679" y="2531881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3868679" y="2122624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3912765" y="2175486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1321694" y="4740977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321694" y="4331720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1365780" y="4384582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타원 109"/>
            <p:cNvSpPr/>
            <p:nvPr/>
          </p:nvSpPr>
          <p:spPr>
            <a:xfrm>
              <a:off x="3845819" y="4744785"/>
              <a:ext cx="136413" cy="13641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3845819" y="4335528"/>
              <a:ext cx="136413" cy="13641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3889905" y="4388390"/>
              <a:ext cx="45719" cy="4314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6872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48" y="2494083"/>
            <a:ext cx="2647697" cy="1777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54" y="2494083"/>
            <a:ext cx="2230170" cy="1778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66" y="2742862"/>
            <a:ext cx="2621507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523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81" grpId="0" animBg="1"/>
      <p:bldP spid="82" grpId="0" animBg="1"/>
      <p:bldP spid="97" grpId="0" animBg="1"/>
      <p:bldP spid="9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sp>
        <p:nvSpPr>
          <p:cNvPr id="35" name="자유형 34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723469" y="1597653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65390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 및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구성도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26506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Decagon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모델 설명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04274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 구현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작품개발 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배경 및 목적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5165390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8926506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질의 응답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5165390" y="3929673"/>
            <a:ext cx="1880558" cy="1880558"/>
            <a:chOff x="5708291" y="1956555"/>
            <a:chExt cx="1880558" cy="18805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모서리가 둥근 직사각형 55"/>
            <p:cNvSpPr/>
            <p:nvPr/>
          </p:nvSpPr>
          <p:spPr>
            <a:xfrm>
              <a:off x="5708291" y="1956555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DD5"/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BDD5"/>
                  </a:solidFill>
                </a:rPr>
                <a:t>05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BDD5"/>
                  </a:solidFill>
                </a:rPr>
                <a:t>App </a:t>
              </a:r>
              <a:r>
                <a:rPr lang="ko-KR" altLang="en-US" sz="1600" b="1" dirty="0" smtClean="0">
                  <a:solidFill>
                    <a:srgbClr val="00BDD5"/>
                  </a:solidFill>
                </a:rPr>
                <a:t>사용법</a:t>
              </a:r>
              <a:endParaRPr lang="en-US" altLang="ko-KR" sz="1600" b="1" dirty="0">
                <a:solidFill>
                  <a:srgbClr val="00BDD5"/>
                </a:solidFill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5708291" y="1967371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DD5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BDD5"/>
                </a:solidFill>
              </a:endParaRPr>
            </a:p>
          </p:txBody>
        </p:sp>
        <p:sp>
          <p:nvSpPr>
            <p:cNvPr id="58" name="자유형 57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0D8E9706-5D2C-49EE-AF67-D3527E3BC152}"/>
                </a:ext>
              </a:extLst>
            </p:cNvPr>
            <p:cNvSpPr/>
            <p:nvPr/>
          </p:nvSpPr>
          <p:spPr>
            <a:xfrm rot="18000000">
              <a:off x="5736143" y="2022102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1200" b="1" dirty="0">
                <a:solidFill>
                  <a:srgbClr val="00BDD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5392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4" name="그룹 33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App </a:t>
              </a:r>
              <a:r>
                <a:rPr lang="ko-KR" altLang="en-US" sz="1200" b="1" dirty="0" smtClean="0"/>
                <a:t>사용법</a:t>
              </a:r>
              <a:endParaRPr lang="ko-KR" altLang="en-US" sz="1200" b="1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47" y="1681207"/>
            <a:ext cx="2157276" cy="46048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05" y="1681674"/>
            <a:ext cx="2139509" cy="4604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096" y="1681207"/>
            <a:ext cx="2145435" cy="4604400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931479" y="2694214"/>
            <a:ext cx="239107" cy="2204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0861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4" name="그룹 33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App </a:t>
              </a:r>
              <a:r>
                <a:rPr lang="ko-KR" altLang="en-US" sz="1200" b="1" dirty="0" smtClean="0"/>
                <a:t>사용법</a:t>
              </a:r>
              <a:endParaRPr lang="ko-KR" altLang="en-US" sz="1200" b="1" dirty="0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99" y="1681207"/>
            <a:ext cx="2169424" cy="4604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863" y="1681207"/>
            <a:ext cx="2158593" cy="460440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718707" y="4506686"/>
            <a:ext cx="636813" cy="7266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096" y="1681207"/>
            <a:ext cx="2165191" cy="46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197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62877" y="31290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646DD51-37AC-43DC-B532-63E112412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71" y="1547129"/>
            <a:ext cx="4260905" cy="3750405"/>
          </a:xfrm>
          <a:prstGeom prst="rect">
            <a:avLst/>
          </a:prstGeom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4396738" y="571384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/>
              <a:t>현대인의 약물 의존도 ↑</a:t>
            </a:r>
            <a:r>
              <a:rPr lang="en-US" altLang="ko-KR" b="1" i="1" dirty="0"/>
              <a:t>, </a:t>
            </a:r>
          </a:p>
          <a:p>
            <a:pPr algn="ctr"/>
            <a:r>
              <a:rPr lang="ko-KR" altLang="en-US" b="1" i="1" dirty="0"/>
              <a:t>부작용 사례 ↑</a:t>
            </a:r>
            <a:endParaRPr lang="en-US" altLang="ko-KR" b="1" i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15" y="2383518"/>
            <a:ext cx="2495550" cy="3333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336" y="1292161"/>
            <a:ext cx="2628628" cy="306673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6" name="그룹 35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작품 개발 배경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3596654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4" name="그룹 33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App </a:t>
              </a:r>
              <a:r>
                <a:rPr lang="ko-KR" altLang="en-US" sz="1200" b="1" dirty="0" smtClean="0"/>
                <a:t>사용법</a:t>
              </a:r>
              <a:endParaRPr lang="ko-KR" altLang="en-US" sz="1200" b="1" dirty="0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32" y="1681207"/>
            <a:ext cx="2165191" cy="4604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31" y="1681207"/>
            <a:ext cx="2157057" cy="4604400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1575707" y="2906486"/>
            <a:ext cx="1608364" cy="3837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66" y="1681207"/>
            <a:ext cx="2161249" cy="46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678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4" name="그룹 33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App </a:t>
              </a:r>
              <a:r>
                <a:rPr lang="ko-KR" altLang="en-US" sz="1200" b="1" dirty="0" smtClean="0"/>
                <a:t>사용법</a:t>
              </a:r>
              <a:endParaRPr lang="ko-KR" altLang="en-US" sz="1200" b="1" dirty="0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04" y="1681207"/>
            <a:ext cx="2161249" cy="4604400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1423162" y="4784272"/>
            <a:ext cx="1883374" cy="3837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114" y="1681207"/>
            <a:ext cx="2168091" cy="460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66" y="1681207"/>
            <a:ext cx="2174673" cy="46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2877" y="303632"/>
            <a:ext cx="11439525" cy="375500"/>
            <a:chOff x="162877" y="303632"/>
            <a:chExt cx="11439525" cy="375500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</a:t>
              </a:r>
              <a:r>
                <a:rPr lang="en-US" altLang="ko-KR" sz="800" kern="0" dirty="0" smtClean="0">
                  <a:solidFill>
                    <a:prstClr val="black"/>
                  </a:solidFill>
                </a:rPr>
                <a:t>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3632"/>
              <a:ext cx="266400" cy="266400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4" name="그룹 33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App </a:t>
              </a:r>
              <a:r>
                <a:rPr lang="ko-KR" altLang="en-US" sz="1200" b="1" dirty="0" smtClean="0"/>
                <a:t>사용법</a:t>
              </a:r>
              <a:endParaRPr lang="ko-KR" altLang="en-US" sz="1200" b="1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96" y="1681207"/>
            <a:ext cx="2157057" cy="4604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3" y="1681207"/>
            <a:ext cx="2163352" cy="4604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65" y="1681207"/>
            <a:ext cx="2144271" cy="46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06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13" name="Group 8"/>
          <p:cNvGrpSpPr>
            <a:grpSpLocks noChangeAspect="1"/>
          </p:cNvGrpSpPr>
          <p:nvPr/>
        </p:nvGrpSpPr>
        <p:grpSpPr bwMode="auto">
          <a:xfrm>
            <a:off x="1961930" y="350369"/>
            <a:ext cx="132372" cy="140525"/>
            <a:chOff x="4594" y="900"/>
            <a:chExt cx="276" cy="293"/>
          </a:xfrm>
          <a:solidFill>
            <a:schemeClr val="tx1"/>
          </a:solidFill>
        </p:grpSpPr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19"/>
          <p:cNvGrpSpPr>
            <a:grpSpLocks noChangeAspect="1"/>
          </p:cNvGrpSpPr>
          <p:nvPr/>
        </p:nvGrpSpPr>
        <p:grpSpPr bwMode="auto">
          <a:xfrm>
            <a:off x="1717268" y="350369"/>
            <a:ext cx="140525" cy="140525"/>
            <a:chOff x="1747" y="423"/>
            <a:chExt cx="575" cy="575"/>
          </a:xfrm>
          <a:solidFill>
            <a:schemeClr val="tx1"/>
          </a:solidFill>
        </p:grpSpPr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1899" y="577"/>
              <a:ext cx="271" cy="270"/>
            </a:xfrm>
            <a:custGeom>
              <a:avLst/>
              <a:gdLst>
                <a:gd name="T0" fmla="*/ 148 w 811"/>
                <a:gd name="T1" fmla="*/ 0 h 811"/>
                <a:gd name="T2" fmla="*/ 65 w 811"/>
                <a:gd name="T3" fmla="*/ 24 h 811"/>
                <a:gd name="T4" fmla="*/ 1 w 811"/>
                <a:gd name="T5" fmla="*/ 118 h 811"/>
                <a:gd name="T6" fmla="*/ 0 w 811"/>
                <a:gd name="T7" fmla="*/ 663 h 811"/>
                <a:gd name="T8" fmla="*/ 24 w 811"/>
                <a:gd name="T9" fmla="*/ 746 h 811"/>
                <a:gd name="T10" fmla="*/ 118 w 811"/>
                <a:gd name="T11" fmla="*/ 808 h 811"/>
                <a:gd name="T12" fmla="*/ 663 w 811"/>
                <a:gd name="T13" fmla="*/ 811 h 811"/>
                <a:gd name="T14" fmla="*/ 746 w 811"/>
                <a:gd name="T15" fmla="*/ 787 h 811"/>
                <a:gd name="T16" fmla="*/ 810 w 811"/>
                <a:gd name="T17" fmla="*/ 693 h 811"/>
                <a:gd name="T18" fmla="*/ 811 w 811"/>
                <a:gd name="T19" fmla="*/ 148 h 811"/>
                <a:gd name="T20" fmla="*/ 787 w 811"/>
                <a:gd name="T21" fmla="*/ 65 h 811"/>
                <a:gd name="T22" fmla="*/ 693 w 811"/>
                <a:gd name="T23" fmla="*/ 1 h 811"/>
                <a:gd name="T24" fmla="*/ 405 w 811"/>
                <a:gd name="T25" fmla="*/ 673 h 811"/>
                <a:gd name="T26" fmla="*/ 326 w 811"/>
                <a:gd name="T27" fmla="*/ 661 h 811"/>
                <a:gd name="T28" fmla="*/ 235 w 811"/>
                <a:gd name="T29" fmla="*/ 611 h 811"/>
                <a:gd name="T30" fmla="*/ 170 w 811"/>
                <a:gd name="T31" fmla="*/ 533 h 811"/>
                <a:gd name="T32" fmla="*/ 140 w 811"/>
                <a:gd name="T33" fmla="*/ 432 h 811"/>
                <a:gd name="T34" fmla="*/ 140 w 811"/>
                <a:gd name="T35" fmla="*/ 377 h 811"/>
                <a:gd name="T36" fmla="*/ 170 w 811"/>
                <a:gd name="T37" fmla="*/ 278 h 811"/>
                <a:gd name="T38" fmla="*/ 235 w 811"/>
                <a:gd name="T39" fmla="*/ 199 h 811"/>
                <a:gd name="T40" fmla="*/ 326 w 811"/>
                <a:gd name="T41" fmla="*/ 150 h 811"/>
                <a:gd name="T42" fmla="*/ 405 w 811"/>
                <a:gd name="T43" fmla="*/ 138 h 811"/>
                <a:gd name="T44" fmla="*/ 486 w 811"/>
                <a:gd name="T45" fmla="*/ 150 h 811"/>
                <a:gd name="T46" fmla="*/ 575 w 811"/>
                <a:gd name="T47" fmla="*/ 199 h 811"/>
                <a:gd name="T48" fmla="*/ 641 w 811"/>
                <a:gd name="T49" fmla="*/ 278 h 811"/>
                <a:gd name="T50" fmla="*/ 671 w 811"/>
                <a:gd name="T51" fmla="*/ 377 h 811"/>
                <a:gd name="T52" fmla="*/ 671 w 811"/>
                <a:gd name="T53" fmla="*/ 432 h 811"/>
                <a:gd name="T54" fmla="*/ 641 w 811"/>
                <a:gd name="T55" fmla="*/ 533 h 811"/>
                <a:gd name="T56" fmla="*/ 575 w 811"/>
                <a:gd name="T57" fmla="*/ 611 h 811"/>
                <a:gd name="T58" fmla="*/ 486 w 811"/>
                <a:gd name="T59" fmla="*/ 661 h 811"/>
                <a:gd name="T60" fmla="*/ 405 w 811"/>
                <a:gd name="T61" fmla="*/ 673 h 811"/>
                <a:gd name="T62" fmla="*/ 669 w 811"/>
                <a:gd name="T63" fmla="*/ 193 h 811"/>
                <a:gd name="T64" fmla="*/ 628 w 811"/>
                <a:gd name="T65" fmla="*/ 166 h 811"/>
                <a:gd name="T66" fmla="*/ 618 w 811"/>
                <a:gd name="T67" fmla="*/ 130 h 811"/>
                <a:gd name="T68" fmla="*/ 628 w 811"/>
                <a:gd name="T69" fmla="*/ 95 h 811"/>
                <a:gd name="T70" fmla="*/ 669 w 811"/>
                <a:gd name="T71" fmla="*/ 68 h 811"/>
                <a:gd name="T72" fmla="*/ 695 w 811"/>
                <a:gd name="T73" fmla="*/ 68 h 811"/>
                <a:gd name="T74" fmla="*/ 733 w 811"/>
                <a:gd name="T75" fmla="*/ 95 h 811"/>
                <a:gd name="T76" fmla="*/ 745 w 811"/>
                <a:gd name="T77" fmla="*/ 130 h 811"/>
                <a:gd name="T78" fmla="*/ 733 w 811"/>
                <a:gd name="T79" fmla="*/ 166 h 811"/>
                <a:gd name="T80" fmla="*/ 695 w 811"/>
                <a:gd name="T81" fmla="*/ 19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1" h="811">
                  <a:moveTo>
                    <a:pt x="663" y="0"/>
                  </a:moveTo>
                  <a:lnTo>
                    <a:pt x="148" y="0"/>
                  </a:lnTo>
                  <a:lnTo>
                    <a:pt x="118" y="1"/>
                  </a:lnTo>
                  <a:lnTo>
                    <a:pt x="65" y="24"/>
                  </a:lnTo>
                  <a:lnTo>
                    <a:pt x="24" y="65"/>
                  </a:lnTo>
                  <a:lnTo>
                    <a:pt x="1" y="118"/>
                  </a:lnTo>
                  <a:lnTo>
                    <a:pt x="0" y="148"/>
                  </a:lnTo>
                  <a:lnTo>
                    <a:pt x="0" y="663"/>
                  </a:lnTo>
                  <a:lnTo>
                    <a:pt x="1" y="693"/>
                  </a:lnTo>
                  <a:lnTo>
                    <a:pt x="24" y="746"/>
                  </a:lnTo>
                  <a:lnTo>
                    <a:pt x="65" y="787"/>
                  </a:lnTo>
                  <a:lnTo>
                    <a:pt x="118" y="808"/>
                  </a:lnTo>
                  <a:lnTo>
                    <a:pt x="148" y="811"/>
                  </a:lnTo>
                  <a:lnTo>
                    <a:pt x="663" y="811"/>
                  </a:lnTo>
                  <a:lnTo>
                    <a:pt x="693" y="808"/>
                  </a:lnTo>
                  <a:lnTo>
                    <a:pt x="746" y="787"/>
                  </a:lnTo>
                  <a:lnTo>
                    <a:pt x="787" y="746"/>
                  </a:lnTo>
                  <a:lnTo>
                    <a:pt x="810" y="693"/>
                  </a:lnTo>
                  <a:lnTo>
                    <a:pt x="811" y="663"/>
                  </a:lnTo>
                  <a:lnTo>
                    <a:pt x="811" y="148"/>
                  </a:lnTo>
                  <a:lnTo>
                    <a:pt x="810" y="118"/>
                  </a:lnTo>
                  <a:lnTo>
                    <a:pt x="787" y="65"/>
                  </a:lnTo>
                  <a:lnTo>
                    <a:pt x="746" y="24"/>
                  </a:lnTo>
                  <a:lnTo>
                    <a:pt x="693" y="1"/>
                  </a:lnTo>
                  <a:lnTo>
                    <a:pt x="663" y="0"/>
                  </a:lnTo>
                  <a:close/>
                  <a:moveTo>
                    <a:pt x="405" y="673"/>
                  </a:moveTo>
                  <a:lnTo>
                    <a:pt x="377" y="671"/>
                  </a:lnTo>
                  <a:lnTo>
                    <a:pt x="326" y="661"/>
                  </a:lnTo>
                  <a:lnTo>
                    <a:pt x="278" y="640"/>
                  </a:lnTo>
                  <a:lnTo>
                    <a:pt x="235" y="611"/>
                  </a:lnTo>
                  <a:lnTo>
                    <a:pt x="199" y="575"/>
                  </a:lnTo>
                  <a:lnTo>
                    <a:pt x="170" y="533"/>
                  </a:lnTo>
                  <a:lnTo>
                    <a:pt x="150" y="484"/>
                  </a:lnTo>
                  <a:lnTo>
                    <a:pt x="140" y="432"/>
                  </a:lnTo>
                  <a:lnTo>
                    <a:pt x="138" y="405"/>
                  </a:lnTo>
                  <a:lnTo>
                    <a:pt x="140" y="377"/>
                  </a:lnTo>
                  <a:lnTo>
                    <a:pt x="150" y="326"/>
                  </a:lnTo>
                  <a:lnTo>
                    <a:pt x="170" y="278"/>
                  </a:lnTo>
                  <a:lnTo>
                    <a:pt x="199" y="235"/>
                  </a:lnTo>
                  <a:lnTo>
                    <a:pt x="235" y="199"/>
                  </a:lnTo>
                  <a:lnTo>
                    <a:pt x="278" y="170"/>
                  </a:lnTo>
                  <a:lnTo>
                    <a:pt x="326" y="150"/>
                  </a:lnTo>
                  <a:lnTo>
                    <a:pt x="377" y="138"/>
                  </a:lnTo>
                  <a:lnTo>
                    <a:pt x="405" y="138"/>
                  </a:lnTo>
                  <a:lnTo>
                    <a:pt x="432" y="138"/>
                  </a:lnTo>
                  <a:lnTo>
                    <a:pt x="486" y="150"/>
                  </a:lnTo>
                  <a:lnTo>
                    <a:pt x="533" y="170"/>
                  </a:lnTo>
                  <a:lnTo>
                    <a:pt x="575" y="199"/>
                  </a:lnTo>
                  <a:lnTo>
                    <a:pt x="612" y="235"/>
                  </a:lnTo>
                  <a:lnTo>
                    <a:pt x="641" y="278"/>
                  </a:lnTo>
                  <a:lnTo>
                    <a:pt x="661" y="326"/>
                  </a:lnTo>
                  <a:lnTo>
                    <a:pt x="671" y="377"/>
                  </a:lnTo>
                  <a:lnTo>
                    <a:pt x="673" y="405"/>
                  </a:lnTo>
                  <a:lnTo>
                    <a:pt x="671" y="432"/>
                  </a:lnTo>
                  <a:lnTo>
                    <a:pt x="661" y="484"/>
                  </a:lnTo>
                  <a:lnTo>
                    <a:pt x="641" y="533"/>
                  </a:lnTo>
                  <a:lnTo>
                    <a:pt x="612" y="575"/>
                  </a:lnTo>
                  <a:lnTo>
                    <a:pt x="575" y="611"/>
                  </a:lnTo>
                  <a:lnTo>
                    <a:pt x="533" y="640"/>
                  </a:lnTo>
                  <a:lnTo>
                    <a:pt x="486" y="661"/>
                  </a:lnTo>
                  <a:lnTo>
                    <a:pt x="432" y="671"/>
                  </a:lnTo>
                  <a:lnTo>
                    <a:pt x="405" y="673"/>
                  </a:lnTo>
                  <a:close/>
                  <a:moveTo>
                    <a:pt x="682" y="193"/>
                  </a:moveTo>
                  <a:lnTo>
                    <a:pt x="669" y="193"/>
                  </a:lnTo>
                  <a:lnTo>
                    <a:pt x="646" y="183"/>
                  </a:lnTo>
                  <a:lnTo>
                    <a:pt x="628" y="166"/>
                  </a:lnTo>
                  <a:lnTo>
                    <a:pt x="620" y="143"/>
                  </a:lnTo>
                  <a:lnTo>
                    <a:pt x="618" y="130"/>
                  </a:lnTo>
                  <a:lnTo>
                    <a:pt x="620" y="117"/>
                  </a:lnTo>
                  <a:lnTo>
                    <a:pt x="628" y="95"/>
                  </a:lnTo>
                  <a:lnTo>
                    <a:pt x="646" y="78"/>
                  </a:lnTo>
                  <a:lnTo>
                    <a:pt x="669" y="68"/>
                  </a:lnTo>
                  <a:lnTo>
                    <a:pt x="682" y="66"/>
                  </a:lnTo>
                  <a:lnTo>
                    <a:pt x="695" y="68"/>
                  </a:lnTo>
                  <a:lnTo>
                    <a:pt x="716" y="78"/>
                  </a:lnTo>
                  <a:lnTo>
                    <a:pt x="733" y="95"/>
                  </a:lnTo>
                  <a:lnTo>
                    <a:pt x="744" y="117"/>
                  </a:lnTo>
                  <a:lnTo>
                    <a:pt x="745" y="130"/>
                  </a:lnTo>
                  <a:lnTo>
                    <a:pt x="744" y="143"/>
                  </a:lnTo>
                  <a:lnTo>
                    <a:pt x="733" y="166"/>
                  </a:lnTo>
                  <a:lnTo>
                    <a:pt x="716" y="183"/>
                  </a:lnTo>
                  <a:lnTo>
                    <a:pt x="695" y="193"/>
                  </a:lnTo>
                  <a:lnTo>
                    <a:pt x="682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83" y="660"/>
              <a:ext cx="103" cy="103"/>
            </a:xfrm>
            <a:custGeom>
              <a:avLst/>
              <a:gdLst>
                <a:gd name="T0" fmla="*/ 154 w 308"/>
                <a:gd name="T1" fmla="*/ 0 h 308"/>
                <a:gd name="T2" fmla="*/ 124 w 308"/>
                <a:gd name="T3" fmla="*/ 3 h 308"/>
                <a:gd name="T4" fmla="*/ 67 w 308"/>
                <a:gd name="T5" fmla="*/ 26 h 308"/>
                <a:gd name="T6" fmla="*/ 26 w 308"/>
                <a:gd name="T7" fmla="*/ 67 h 308"/>
                <a:gd name="T8" fmla="*/ 3 w 308"/>
                <a:gd name="T9" fmla="*/ 122 h 308"/>
                <a:gd name="T10" fmla="*/ 0 w 308"/>
                <a:gd name="T11" fmla="*/ 154 h 308"/>
                <a:gd name="T12" fmla="*/ 3 w 308"/>
                <a:gd name="T13" fmla="*/ 185 h 308"/>
                <a:gd name="T14" fmla="*/ 26 w 308"/>
                <a:gd name="T15" fmla="*/ 240 h 308"/>
                <a:gd name="T16" fmla="*/ 67 w 308"/>
                <a:gd name="T17" fmla="*/ 283 h 308"/>
                <a:gd name="T18" fmla="*/ 124 w 308"/>
                <a:gd name="T19" fmla="*/ 307 h 308"/>
                <a:gd name="T20" fmla="*/ 154 w 308"/>
                <a:gd name="T21" fmla="*/ 308 h 308"/>
                <a:gd name="T22" fmla="*/ 186 w 308"/>
                <a:gd name="T23" fmla="*/ 307 h 308"/>
                <a:gd name="T24" fmla="*/ 242 w 308"/>
                <a:gd name="T25" fmla="*/ 283 h 308"/>
                <a:gd name="T26" fmla="*/ 284 w 308"/>
                <a:gd name="T27" fmla="*/ 240 h 308"/>
                <a:gd name="T28" fmla="*/ 307 w 308"/>
                <a:gd name="T29" fmla="*/ 185 h 308"/>
                <a:gd name="T30" fmla="*/ 308 w 308"/>
                <a:gd name="T31" fmla="*/ 154 h 308"/>
                <a:gd name="T32" fmla="*/ 307 w 308"/>
                <a:gd name="T33" fmla="*/ 122 h 308"/>
                <a:gd name="T34" fmla="*/ 284 w 308"/>
                <a:gd name="T35" fmla="*/ 67 h 308"/>
                <a:gd name="T36" fmla="*/ 242 w 308"/>
                <a:gd name="T37" fmla="*/ 26 h 308"/>
                <a:gd name="T38" fmla="*/ 186 w 308"/>
                <a:gd name="T39" fmla="*/ 3 h 308"/>
                <a:gd name="T40" fmla="*/ 154 w 308"/>
                <a:gd name="T4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lnTo>
                    <a:pt x="124" y="3"/>
                  </a:lnTo>
                  <a:lnTo>
                    <a:pt x="67" y="26"/>
                  </a:lnTo>
                  <a:lnTo>
                    <a:pt x="26" y="67"/>
                  </a:lnTo>
                  <a:lnTo>
                    <a:pt x="3" y="122"/>
                  </a:lnTo>
                  <a:lnTo>
                    <a:pt x="0" y="154"/>
                  </a:lnTo>
                  <a:lnTo>
                    <a:pt x="3" y="185"/>
                  </a:lnTo>
                  <a:lnTo>
                    <a:pt x="26" y="240"/>
                  </a:lnTo>
                  <a:lnTo>
                    <a:pt x="67" y="283"/>
                  </a:lnTo>
                  <a:lnTo>
                    <a:pt x="124" y="307"/>
                  </a:lnTo>
                  <a:lnTo>
                    <a:pt x="154" y="308"/>
                  </a:lnTo>
                  <a:lnTo>
                    <a:pt x="186" y="307"/>
                  </a:lnTo>
                  <a:lnTo>
                    <a:pt x="242" y="283"/>
                  </a:lnTo>
                  <a:lnTo>
                    <a:pt x="284" y="240"/>
                  </a:lnTo>
                  <a:lnTo>
                    <a:pt x="307" y="185"/>
                  </a:lnTo>
                  <a:lnTo>
                    <a:pt x="308" y="154"/>
                  </a:lnTo>
                  <a:lnTo>
                    <a:pt x="307" y="122"/>
                  </a:lnTo>
                  <a:lnTo>
                    <a:pt x="284" y="67"/>
                  </a:lnTo>
                  <a:lnTo>
                    <a:pt x="242" y="26"/>
                  </a:lnTo>
                  <a:lnTo>
                    <a:pt x="186" y="3"/>
                  </a:lnTo>
                  <a:lnTo>
                    <a:pt x="1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1747" y="423"/>
              <a:ext cx="575" cy="575"/>
            </a:xfrm>
            <a:custGeom>
              <a:avLst/>
              <a:gdLst>
                <a:gd name="T0" fmla="*/ 819 w 1725"/>
                <a:gd name="T1" fmla="*/ 2 h 1725"/>
                <a:gd name="T2" fmla="*/ 647 w 1725"/>
                <a:gd name="T3" fmla="*/ 28 h 1725"/>
                <a:gd name="T4" fmla="*/ 489 w 1725"/>
                <a:gd name="T5" fmla="*/ 85 h 1725"/>
                <a:gd name="T6" fmla="*/ 346 w 1725"/>
                <a:gd name="T7" fmla="*/ 172 h 1725"/>
                <a:gd name="T8" fmla="*/ 223 w 1725"/>
                <a:gd name="T9" fmla="*/ 283 h 1725"/>
                <a:gd name="T10" fmla="*/ 124 w 1725"/>
                <a:gd name="T11" fmla="*/ 415 h 1725"/>
                <a:gd name="T12" fmla="*/ 52 w 1725"/>
                <a:gd name="T13" fmla="*/ 567 h 1725"/>
                <a:gd name="T14" fmla="*/ 10 w 1725"/>
                <a:gd name="T15" fmla="*/ 731 h 1725"/>
                <a:gd name="T16" fmla="*/ 0 w 1725"/>
                <a:gd name="T17" fmla="*/ 863 h 1725"/>
                <a:gd name="T18" fmla="*/ 10 w 1725"/>
                <a:gd name="T19" fmla="*/ 994 h 1725"/>
                <a:gd name="T20" fmla="*/ 52 w 1725"/>
                <a:gd name="T21" fmla="*/ 1159 h 1725"/>
                <a:gd name="T22" fmla="*/ 124 w 1725"/>
                <a:gd name="T23" fmla="*/ 1310 h 1725"/>
                <a:gd name="T24" fmla="*/ 223 w 1725"/>
                <a:gd name="T25" fmla="*/ 1443 h 1725"/>
                <a:gd name="T26" fmla="*/ 346 w 1725"/>
                <a:gd name="T27" fmla="*/ 1553 h 1725"/>
                <a:gd name="T28" fmla="*/ 489 w 1725"/>
                <a:gd name="T29" fmla="*/ 1640 h 1725"/>
                <a:gd name="T30" fmla="*/ 647 w 1725"/>
                <a:gd name="T31" fmla="*/ 1698 h 1725"/>
                <a:gd name="T32" fmla="*/ 819 w 1725"/>
                <a:gd name="T33" fmla="*/ 1724 h 1725"/>
                <a:gd name="T34" fmla="*/ 907 w 1725"/>
                <a:gd name="T35" fmla="*/ 1724 h 1725"/>
                <a:gd name="T36" fmla="*/ 1078 w 1725"/>
                <a:gd name="T37" fmla="*/ 1698 h 1725"/>
                <a:gd name="T38" fmla="*/ 1237 w 1725"/>
                <a:gd name="T39" fmla="*/ 1640 h 1725"/>
                <a:gd name="T40" fmla="*/ 1379 w 1725"/>
                <a:gd name="T41" fmla="*/ 1553 h 1725"/>
                <a:gd name="T42" fmla="*/ 1500 w 1725"/>
                <a:gd name="T43" fmla="*/ 1443 h 1725"/>
                <a:gd name="T44" fmla="*/ 1600 w 1725"/>
                <a:gd name="T45" fmla="*/ 1310 h 1725"/>
                <a:gd name="T46" fmla="*/ 1673 w 1725"/>
                <a:gd name="T47" fmla="*/ 1159 h 1725"/>
                <a:gd name="T48" fmla="*/ 1715 w 1725"/>
                <a:gd name="T49" fmla="*/ 994 h 1725"/>
                <a:gd name="T50" fmla="*/ 1725 w 1725"/>
                <a:gd name="T51" fmla="*/ 863 h 1725"/>
                <a:gd name="T52" fmla="*/ 1715 w 1725"/>
                <a:gd name="T53" fmla="*/ 731 h 1725"/>
                <a:gd name="T54" fmla="*/ 1673 w 1725"/>
                <a:gd name="T55" fmla="*/ 567 h 1725"/>
                <a:gd name="T56" fmla="*/ 1600 w 1725"/>
                <a:gd name="T57" fmla="*/ 415 h 1725"/>
                <a:gd name="T58" fmla="*/ 1500 w 1725"/>
                <a:gd name="T59" fmla="*/ 283 h 1725"/>
                <a:gd name="T60" fmla="*/ 1379 w 1725"/>
                <a:gd name="T61" fmla="*/ 172 h 1725"/>
                <a:gd name="T62" fmla="*/ 1237 w 1725"/>
                <a:gd name="T63" fmla="*/ 85 h 1725"/>
                <a:gd name="T64" fmla="*/ 1078 w 1725"/>
                <a:gd name="T65" fmla="*/ 28 h 1725"/>
                <a:gd name="T66" fmla="*/ 907 w 1725"/>
                <a:gd name="T67" fmla="*/ 2 h 1725"/>
                <a:gd name="T68" fmla="*/ 1381 w 1725"/>
                <a:gd name="T69" fmla="*/ 1123 h 1725"/>
                <a:gd name="T70" fmla="*/ 1369 w 1725"/>
                <a:gd name="T71" fmla="*/ 1201 h 1725"/>
                <a:gd name="T72" fmla="*/ 1322 w 1725"/>
                <a:gd name="T73" fmla="*/ 1288 h 1725"/>
                <a:gd name="T74" fmla="*/ 1244 w 1725"/>
                <a:gd name="T75" fmla="*/ 1352 h 1725"/>
                <a:gd name="T76" fmla="*/ 1146 w 1725"/>
                <a:gd name="T77" fmla="*/ 1383 h 1725"/>
                <a:gd name="T78" fmla="*/ 605 w 1725"/>
                <a:gd name="T79" fmla="*/ 1383 h 1725"/>
                <a:gd name="T80" fmla="*/ 527 w 1725"/>
                <a:gd name="T81" fmla="*/ 1372 h 1725"/>
                <a:gd name="T82" fmla="*/ 438 w 1725"/>
                <a:gd name="T83" fmla="*/ 1324 h 1725"/>
                <a:gd name="T84" fmla="*/ 375 w 1725"/>
                <a:gd name="T85" fmla="*/ 1247 h 1725"/>
                <a:gd name="T86" fmla="*/ 344 w 1725"/>
                <a:gd name="T87" fmla="*/ 1149 h 1725"/>
                <a:gd name="T88" fmla="*/ 343 w 1725"/>
                <a:gd name="T89" fmla="*/ 608 h 1725"/>
                <a:gd name="T90" fmla="*/ 355 w 1725"/>
                <a:gd name="T91" fmla="*/ 531 h 1725"/>
                <a:gd name="T92" fmla="*/ 404 w 1725"/>
                <a:gd name="T93" fmla="*/ 441 h 1725"/>
                <a:gd name="T94" fmla="*/ 480 w 1725"/>
                <a:gd name="T95" fmla="*/ 378 h 1725"/>
                <a:gd name="T96" fmla="*/ 578 w 1725"/>
                <a:gd name="T97" fmla="*/ 348 h 1725"/>
                <a:gd name="T98" fmla="*/ 1120 w 1725"/>
                <a:gd name="T99" fmla="*/ 346 h 1725"/>
                <a:gd name="T100" fmla="*/ 1198 w 1725"/>
                <a:gd name="T101" fmla="*/ 358 h 1725"/>
                <a:gd name="T102" fmla="*/ 1286 w 1725"/>
                <a:gd name="T103" fmla="*/ 407 h 1725"/>
                <a:gd name="T104" fmla="*/ 1350 w 1725"/>
                <a:gd name="T105" fmla="*/ 483 h 1725"/>
                <a:gd name="T106" fmla="*/ 1381 w 1725"/>
                <a:gd name="T107" fmla="*/ 581 h 1725"/>
                <a:gd name="T108" fmla="*/ 1381 w 1725"/>
                <a:gd name="T109" fmla="*/ 1123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5" h="1725">
                  <a:moveTo>
                    <a:pt x="862" y="0"/>
                  </a:moveTo>
                  <a:lnTo>
                    <a:pt x="819" y="2"/>
                  </a:lnTo>
                  <a:lnTo>
                    <a:pt x="731" y="10"/>
                  </a:lnTo>
                  <a:lnTo>
                    <a:pt x="647" y="28"/>
                  </a:lnTo>
                  <a:lnTo>
                    <a:pt x="566" y="52"/>
                  </a:lnTo>
                  <a:lnTo>
                    <a:pt x="489" y="85"/>
                  </a:lnTo>
                  <a:lnTo>
                    <a:pt x="415" y="126"/>
                  </a:lnTo>
                  <a:lnTo>
                    <a:pt x="346" y="172"/>
                  </a:lnTo>
                  <a:lnTo>
                    <a:pt x="282" y="225"/>
                  </a:lnTo>
                  <a:lnTo>
                    <a:pt x="223" y="283"/>
                  </a:lnTo>
                  <a:lnTo>
                    <a:pt x="172" y="346"/>
                  </a:lnTo>
                  <a:lnTo>
                    <a:pt x="124" y="415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7" y="647"/>
                  </a:lnTo>
                  <a:lnTo>
                    <a:pt x="10" y="731"/>
                  </a:lnTo>
                  <a:lnTo>
                    <a:pt x="1" y="819"/>
                  </a:lnTo>
                  <a:lnTo>
                    <a:pt x="0" y="863"/>
                  </a:lnTo>
                  <a:lnTo>
                    <a:pt x="1" y="907"/>
                  </a:lnTo>
                  <a:lnTo>
                    <a:pt x="10" y="994"/>
                  </a:lnTo>
                  <a:lnTo>
                    <a:pt x="27" y="1078"/>
                  </a:lnTo>
                  <a:lnTo>
                    <a:pt x="52" y="1159"/>
                  </a:lnTo>
                  <a:lnTo>
                    <a:pt x="85" y="1237"/>
                  </a:lnTo>
                  <a:lnTo>
                    <a:pt x="124" y="1310"/>
                  </a:lnTo>
                  <a:lnTo>
                    <a:pt x="172" y="1379"/>
                  </a:lnTo>
                  <a:lnTo>
                    <a:pt x="223" y="1443"/>
                  </a:lnTo>
                  <a:lnTo>
                    <a:pt x="282" y="1502"/>
                  </a:lnTo>
                  <a:lnTo>
                    <a:pt x="346" y="1553"/>
                  </a:lnTo>
                  <a:lnTo>
                    <a:pt x="415" y="1601"/>
                  </a:lnTo>
                  <a:lnTo>
                    <a:pt x="489" y="1640"/>
                  </a:lnTo>
                  <a:lnTo>
                    <a:pt x="566" y="1673"/>
                  </a:lnTo>
                  <a:lnTo>
                    <a:pt x="647" y="1698"/>
                  </a:lnTo>
                  <a:lnTo>
                    <a:pt x="731" y="1715"/>
                  </a:lnTo>
                  <a:lnTo>
                    <a:pt x="819" y="1724"/>
                  </a:lnTo>
                  <a:lnTo>
                    <a:pt x="862" y="1725"/>
                  </a:lnTo>
                  <a:lnTo>
                    <a:pt x="907" y="1724"/>
                  </a:lnTo>
                  <a:lnTo>
                    <a:pt x="994" y="1715"/>
                  </a:lnTo>
                  <a:lnTo>
                    <a:pt x="1078" y="1698"/>
                  </a:lnTo>
                  <a:lnTo>
                    <a:pt x="1159" y="1673"/>
                  </a:lnTo>
                  <a:lnTo>
                    <a:pt x="1237" y="1640"/>
                  </a:lnTo>
                  <a:lnTo>
                    <a:pt x="1310" y="1601"/>
                  </a:lnTo>
                  <a:lnTo>
                    <a:pt x="1379" y="1553"/>
                  </a:lnTo>
                  <a:lnTo>
                    <a:pt x="1443" y="1502"/>
                  </a:lnTo>
                  <a:lnTo>
                    <a:pt x="1500" y="1443"/>
                  </a:lnTo>
                  <a:lnTo>
                    <a:pt x="1554" y="1379"/>
                  </a:lnTo>
                  <a:lnTo>
                    <a:pt x="1600" y="1310"/>
                  </a:lnTo>
                  <a:lnTo>
                    <a:pt x="1640" y="1237"/>
                  </a:lnTo>
                  <a:lnTo>
                    <a:pt x="1673" y="1159"/>
                  </a:lnTo>
                  <a:lnTo>
                    <a:pt x="1698" y="1078"/>
                  </a:lnTo>
                  <a:lnTo>
                    <a:pt x="1715" y="994"/>
                  </a:lnTo>
                  <a:lnTo>
                    <a:pt x="1724" y="907"/>
                  </a:lnTo>
                  <a:lnTo>
                    <a:pt x="1725" y="863"/>
                  </a:lnTo>
                  <a:lnTo>
                    <a:pt x="1724" y="819"/>
                  </a:lnTo>
                  <a:lnTo>
                    <a:pt x="1715" y="731"/>
                  </a:lnTo>
                  <a:lnTo>
                    <a:pt x="1698" y="647"/>
                  </a:lnTo>
                  <a:lnTo>
                    <a:pt x="1673" y="567"/>
                  </a:lnTo>
                  <a:lnTo>
                    <a:pt x="1640" y="489"/>
                  </a:lnTo>
                  <a:lnTo>
                    <a:pt x="1600" y="415"/>
                  </a:lnTo>
                  <a:lnTo>
                    <a:pt x="1554" y="346"/>
                  </a:lnTo>
                  <a:lnTo>
                    <a:pt x="1500" y="283"/>
                  </a:lnTo>
                  <a:lnTo>
                    <a:pt x="1443" y="225"/>
                  </a:lnTo>
                  <a:lnTo>
                    <a:pt x="1379" y="172"/>
                  </a:lnTo>
                  <a:lnTo>
                    <a:pt x="1310" y="126"/>
                  </a:lnTo>
                  <a:lnTo>
                    <a:pt x="1237" y="85"/>
                  </a:lnTo>
                  <a:lnTo>
                    <a:pt x="1159" y="52"/>
                  </a:lnTo>
                  <a:lnTo>
                    <a:pt x="1078" y="28"/>
                  </a:lnTo>
                  <a:lnTo>
                    <a:pt x="994" y="10"/>
                  </a:lnTo>
                  <a:lnTo>
                    <a:pt x="907" y="2"/>
                  </a:lnTo>
                  <a:lnTo>
                    <a:pt x="862" y="0"/>
                  </a:lnTo>
                  <a:close/>
                  <a:moveTo>
                    <a:pt x="1381" y="1123"/>
                  </a:moveTo>
                  <a:lnTo>
                    <a:pt x="1381" y="1149"/>
                  </a:lnTo>
                  <a:lnTo>
                    <a:pt x="1369" y="1201"/>
                  </a:lnTo>
                  <a:lnTo>
                    <a:pt x="1350" y="1247"/>
                  </a:lnTo>
                  <a:lnTo>
                    <a:pt x="1322" y="1288"/>
                  </a:lnTo>
                  <a:lnTo>
                    <a:pt x="1286" y="1324"/>
                  </a:lnTo>
                  <a:lnTo>
                    <a:pt x="1244" y="1352"/>
                  </a:lnTo>
                  <a:lnTo>
                    <a:pt x="1198" y="1372"/>
                  </a:lnTo>
                  <a:lnTo>
                    <a:pt x="1146" y="1383"/>
                  </a:lnTo>
                  <a:lnTo>
                    <a:pt x="1120" y="1383"/>
                  </a:lnTo>
                  <a:lnTo>
                    <a:pt x="605" y="1383"/>
                  </a:lnTo>
                  <a:lnTo>
                    <a:pt x="578" y="1383"/>
                  </a:lnTo>
                  <a:lnTo>
                    <a:pt x="527" y="1372"/>
                  </a:lnTo>
                  <a:lnTo>
                    <a:pt x="480" y="1352"/>
                  </a:lnTo>
                  <a:lnTo>
                    <a:pt x="438" y="1324"/>
                  </a:lnTo>
                  <a:lnTo>
                    <a:pt x="404" y="1288"/>
                  </a:lnTo>
                  <a:lnTo>
                    <a:pt x="375" y="1247"/>
                  </a:lnTo>
                  <a:lnTo>
                    <a:pt x="355" y="1201"/>
                  </a:lnTo>
                  <a:lnTo>
                    <a:pt x="344" y="1149"/>
                  </a:lnTo>
                  <a:lnTo>
                    <a:pt x="343" y="1123"/>
                  </a:lnTo>
                  <a:lnTo>
                    <a:pt x="343" y="608"/>
                  </a:lnTo>
                  <a:lnTo>
                    <a:pt x="344" y="581"/>
                  </a:lnTo>
                  <a:lnTo>
                    <a:pt x="355" y="531"/>
                  </a:lnTo>
                  <a:lnTo>
                    <a:pt x="375" y="483"/>
                  </a:lnTo>
                  <a:lnTo>
                    <a:pt x="404" y="441"/>
                  </a:lnTo>
                  <a:lnTo>
                    <a:pt x="438" y="407"/>
                  </a:lnTo>
                  <a:lnTo>
                    <a:pt x="480" y="378"/>
                  </a:lnTo>
                  <a:lnTo>
                    <a:pt x="527" y="358"/>
                  </a:lnTo>
                  <a:lnTo>
                    <a:pt x="578" y="348"/>
                  </a:lnTo>
                  <a:lnTo>
                    <a:pt x="605" y="346"/>
                  </a:lnTo>
                  <a:lnTo>
                    <a:pt x="1120" y="346"/>
                  </a:lnTo>
                  <a:lnTo>
                    <a:pt x="1146" y="348"/>
                  </a:lnTo>
                  <a:lnTo>
                    <a:pt x="1198" y="358"/>
                  </a:lnTo>
                  <a:lnTo>
                    <a:pt x="1244" y="378"/>
                  </a:lnTo>
                  <a:lnTo>
                    <a:pt x="1286" y="407"/>
                  </a:lnTo>
                  <a:lnTo>
                    <a:pt x="1322" y="441"/>
                  </a:lnTo>
                  <a:lnTo>
                    <a:pt x="1350" y="483"/>
                  </a:lnTo>
                  <a:lnTo>
                    <a:pt x="1369" y="531"/>
                  </a:lnTo>
                  <a:lnTo>
                    <a:pt x="1381" y="581"/>
                  </a:lnTo>
                  <a:lnTo>
                    <a:pt x="1381" y="608"/>
                  </a:lnTo>
                  <a:lnTo>
                    <a:pt x="1381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10260964" y="312909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kern="0" dirty="0" smtClean="0">
                <a:solidFill>
                  <a:prstClr val="black"/>
                </a:solidFill>
              </a:rPr>
              <a:t>0%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609074" y="312909"/>
            <a:ext cx="6303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kern="0" dirty="0" smtClean="0">
                <a:solidFill>
                  <a:prstClr val="black"/>
                </a:solidFill>
              </a:rPr>
              <a:t>02:22 AM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0" name="Freeform 26"/>
          <p:cNvSpPr>
            <a:spLocks noEditPoints="1"/>
          </p:cNvSpPr>
          <p:nvPr/>
        </p:nvSpPr>
        <p:spPr bwMode="auto">
          <a:xfrm>
            <a:off x="1423162" y="350369"/>
            <a:ext cx="179805" cy="140525"/>
          </a:xfrm>
          <a:custGeom>
            <a:avLst/>
            <a:gdLst>
              <a:gd name="T0" fmla="*/ 2528 w 5492"/>
              <a:gd name="T1" fmla="*/ 3685 h 4293"/>
              <a:gd name="T2" fmla="*/ 2403 w 5492"/>
              <a:gd name="T3" fmla="*/ 3950 h 4293"/>
              <a:gd name="T4" fmla="*/ 2527 w 5492"/>
              <a:gd name="T5" fmla="*/ 4215 h 4293"/>
              <a:gd name="T6" fmla="*/ 2783 w 5492"/>
              <a:gd name="T7" fmla="*/ 4293 h 4293"/>
              <a:gd name="T8" fmla="*/ 3051 w 5492"/>
              <a:gd name="T9" fmla="*/ 4114 h 4293"/>
              <a:gd name="T10" fmla="*/ 3077 w 5492"/>
              <a:gd name="T11" fmla="*/ 3848 h 4293"/>
              <a:gd name="T12" fmla="*/ 2849 w 5492"/>
              <a:gd name="T13" fmla="*/ 3622 h 4293"/>
              <a:gd name="T14" fmla="*/ 5194 w 5492"/>
              <a:gd name="T15" fmla="*/ 852 h 4293"/>
              <a:gd name="T16" fmla="*/ 4431 w 5492"/>
              <a:gd name="T17" fmla="*/ 373 h 4293"/>
              <a:gd name="T18" fmla="*/ 3574 w 5492"/>
              <a:gd name="T19" fmla="*/ 85 h 4293"/>
              <a:gd name="T20" fmla="*/ 2746 w 5492"/>
              <a:gd name="T21" fmla="*/ 0 h 4293"/>
              <a:gd name="T22" fmla="*/ 1919 w 5492"/>
              <a:gd name="T23" fmla="*/ 85 h 4293"/>
              <a:gd name="T24" fmla="*/ 1060 w 5492"/>
              <a:gd name="T25" fmla="*/ 373 h 4293"/>
              <a:gd name="T26" fmla="*/ 299 w 5492"/>
              <a:gd name="T27" fmla="*/ 852 h 4293"/>
              <a:gd name="T28" fmla="*/ 12 w 5492"/>
              <a:gd name="T29" fmla="*/ 1157 h 4293"/>
              <a:gd name="T30" fmla="*/ 71 w 5492"/>
              <a:gd name="T31" fmla="*/ 1432 h 4293"/>
              <a:gd name="T32" fmla="*/ 288 w 5492"/>
              <a:gd name="T33" fmla="*/ 1543 h 4293"/>
              <a:gd name="T34" fmla="*/ 522 w 5492"/>
              <a:gd name="T35" fmla="*/ 1477 h 4293"/>
              <a:gd name="T36" fmla="*/ 958 w 5492"/>
              <a:gd name="T37" fmla="*/ 1134 h 4293"/>
              <a:gd name="T38" fmla="*/ 1625 w 5492"/>
              <a:gd name="T39" fmla="*/ 813 h 4293"/>
              <a:gd name="T40" fmla="*/ 2746 w 5492"/>
              <a:gd name="T41" fmla="*/ 633 h 4293"/>
              <a:gd name="T42" fmla="*/ 3868 w 5492"/>
              <a:gd name="T43" fmla="*/ 813 h 4293"/>
              <a:gd name="T44" fmla="*/ 4534 w 5492"/>
              <a:gd name="T45" fmla="*/ 1134 h 4293"/>
              <a:gd name="T46" fmla="*/ 4969 w 5492"/>
              <a:gd name="T47" fmla="*/ 1477 h 4293"/>
              <a:gd name="T48" fmla="*/ 5263 w 5492"/>
              <a:gd name="T49" fmla="*/ 1532 h 4293"/>
              <a:gd name="T50" fmla="*/ 5456 w 5492"/>
              <a:gd name="T51" fmla="*/ 1383 h 4293"/>
              <a:gd name="T52" fmla="*/ 5456 w 5492"/>
              <a:gd name="T53" fmla="*/ 1102 h 4293"/>
              <a:gd name="T54" fmla="*/ 2332 w 5492"/>
              <a:gd name="T55" fmla="*/ 1230 h 4293"/>
              <a:gd name="T56" fmla="*/ 1094 w 5492"/>
              <a:gd name="T57" fmla="*/ 1739 h 4293"/>
              <a:gd name="T58" fmla="*/ 698 w 5492"/>
              <a:gd name="T59" fmla="*/ 2148 h 4293"/>
              <a:gd name="T60" fmla="*/ 759 w 5492"/>
              <a:gd name="T61" fmla="*/ 2452 h 4293"/>
              <a:gd name="T62" fmla="*/ 987 w 5492"/>
              <a:gd name="T63" fmla="*/ 2574 h 4293"/>
              <a:gd name="T64" fmla="*/ 1230 w 5492"/>
              <a:gd name="T65" fmla="*/ 2501 h 4293"/>
              <a:gd name="T66" fmla="*/ 1844 w 5492"/>
              <a:gd name="T67" fmla="*/ 2056 h 4293"/>
              <a:gd name="T68" fmla="*/ 2743 w 5492"/>
              <a:gd name="T69" fmla="*/ 1844 h 4293"/>
              <a:gd name="T70" fmla="*/ 3643 w 5492"/>
              <a:gd name="T71" fmla="*/ 2056 h 4293"/>
              <a:gd name="T72" fmla="*/ 4255 w 5492"/>
              <a:gd name="T73" fmla="*/ 2501 h 4293"/>
              <a:gd name="T74" fmla="*/ 4562 w 5492"/>
              <a:gd name="T75" fmla="*/ 2561 h 4293"/>
              <a:gd name="T76" fmla="*/ 4763 w 5492"/>
              <a:gd name="T77" fmla="*/ 2397 h 4293"/>
              <a:gd name="T78" fmla="*/ 4763 w 5492"/>
              <a:gd name="T79" fmla="*/ 2088 h 4293"/>
              <a:gd name="T80" fmla="*/ 4167 w 5492"/>
              <a:gd name="T81" fmla="*/ 1589 h 4293"/>
              <a:gd name="T82" fmla="*/ 2881 w 5492"/>
              <a:gd name="T83" fmla="*/ 1203 h 4293"/>
              <a:gd name="T84" fmla="*/ 2362 w 5492"/>
              <a:gd name="T85" fmla="*/ 2451 h 4293"/>
              <a:gd name="T86" fmla="*/ 1694 w 5492"/>
              <a:gd name="T87" fmla="*/ 2819 h 4293"/>
              <a:gd name="T88" fmla="*/ 1546 w 5492"/>
              <a:gd name="T89" fmla="*/ 3074 h 4293"/>
              <a:gd name="T90" fmla="*/ 1637 w 5492"/>
              <a:gd name="T91" fmla="*/ 3334 h 4293"/>
              <a:gd name="T92" fmla="*/ 1860 w 5492"/>
              <a:gd name="T93" fmla="*/ 3429 h 4293"/>
              <a:gd name="T94" fmla="*/ 2082 w 5492"/>
              <a:gd name="T95" fmla="*/ 3334 h 4293"/>
              <a:gd name="T96" fmla="*/ 2429 w 5492"/>
              <a:gd name="T97" fmla="*/ 3100 h 4293"/>
              <a:gd name="T98" fmla="*/ 2793 w 5492"/>
              <a:gd name="T99" fmla="*/ 3040 h 4293"/>
              <a:gd name="T100" fmla="*/ 3228 w 5492"/>
              <a:gd name="T101" fmla="*/ 3184 h 4293"/>
              <a:gd name="T102" fmla="*/ 3487 w 5492"/>
              <a:gd name="T103" fmla="*/ 3393 h 4293"/>
              <a:gd name="T104" fmla="*/ 3780 w 5492"/>
              <a:gd name="T105" fmla="*/ 3393 h 4293"/>
              <a:gd name="T106" fmla="*/ 3934 w 5492"/>
              <a:gd name="T107" fmla="*/ 3197 h 4293"/>
              <a:gd name="T108" fmla="*/ 3878 w 5492"/>
              <a:gd name="T109" fmla="*/ 2900 h 4293"/>
              <a:gd name="T110" fmla="*/ 3417 w 5492"/>
              <a:gd name="T111" fmla="*/ 2556 h 4293"/>
              <a:gd name="T112" fmla="*/ 2746 w 5492"/>
              <a:gd name="T113" fmla="*/ 2403 h 4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92" h="4293">
                <a:moveTo>
                  <a:pt x="2747" y="3607"/>
                </a:moveTo>
                <a:lnTo>
                  <a:pt x="2711" y="3609"/>
                </a:lnTo>
                <a:lnTo>
                  <a:pt x="2645" y="3622"/>
                </a:lnTo>
                <a:lnTo>
                  <a:pt x="2583" y="3649"/>
                </a:lnTo>
                <a:lnTo>
                  <a:pt x="2528" y="3685"/>
                </a:lnTo>
                <a:lnTo>
                  <a:pt x="2481" y="3733"/>
                </a:lnTo>
                <a:lnTo>
                  <a:pt x="2443" y="3787"/>
                </a:lnTo>
                <a:lnTo>
                  <a:pt x="2417" y="3848"/>
                </a:lnTo>
                <a:lnTo>
                  <a:pt x="2403" y="3916"/>
                </a:lnTo>
                <a:lnTo>
                  <a:pt x="2403" y="3950"/>
                </a:lnTo>
                <a:lnTo>
                  <a:pt x="2403" y="3986"/>
                </a:lnTo>
                <a:lnTo>
                  <a:pt x="2417" y="4052"/>
                </a:lnTo>
                <a:lnTo>
                  <a:pt x="2443" y="4114"/>
                </a:lnTo>
                <a:lnTo>
                  <a:pt x="2481" y="4169"/>
                </a:lnTo>
                <a:lnTo>
                  <a:pt x="2527" y="4215"/>
                </a:lnTo>
                <a:lnTo>
                  <a:pt x="2583" y="4253"/>
                </a:lnTo>
                <a:lnTo>
                  <a:pt x="2645" y="4279"/>
                </a:lnTo>
                <a:lnTo>
                  <a:pt x="2711" y="4293"/>
                </a:lnTo>
                <a:lnTo>
                  <a:pt x="2747" y="4293"/>
                </a:lnTo>
                <a:lnTo>
                  <a:pt x="2783" y="4293"/>
                </a:lnTo>
                <a:lnTo>
                  <a:pt x="2849" y="4279"/>
                </a:lnTo>
                <a:lnTo>
                  <a:pt x="2911" y="4253"/>
                </a:lnTo>
                <a:lnTo>
                  <a:pt x="2966" y="4215"/>
                </a:lnTo>
                <a:lnTo>
                  <a:pt x="3013" y="4169"/>
                </a:lnTo>
                <a:lnTo>
                  <a:pt x="3051" y="4114"/>
                </a:lnTo>
                <a:lnTo>
                  <a:pt x="3077" y="4052"/>
                </a:lnTo>
                <a:lnTo>
                  <a:pt x="3090" y="3986"/>
                </a:lnTo>
                <a:lnTo>
                  <a:pt x="3091" y="3950"/>
                </a:lnTo>
                <a:lnTo>
                  <a:pt x="3090" y="3916"/>
                </a:lnTo>
                <a:lnTo>
                  <a:pt x="3077" y="3848"/>
                </a:lnTo>
                <a:lnTo>
                  <a:pt x="3051" y="3787"/>
                </a:lnTo>
                <a:lnTo>
                  <a:pt x="3013" y="3733"/>
                </a:lnTo>
                <a:lnTo>
                  <a:pt x="2966" y="3685"/>
                </a:lnTo>
                <a:lnTo>
                  <a:pt x="2911" y="3648"/>
                </a:lnTo>
                <a:lnTo>
                  <a:pt x="2849" y="3622"/>
                </a:lnTo>
                <a:lnTo>
                  <a:pt x="2783" y="3609"/>
                </a:lnTo>
                <a:lnTo>
                  <a:pt x="2747" y="3607"/>
                </a:lnTo>
                <a:close/>
                <a:moveTo>
                  <a:pt x="5399" y="1030"/>
                </a:moveTo>
                <a:lnTo>
                  <a:pt x="5332" y="968"/>
                </a:lnTo>
                <a:lnTo>
                  <a:pt x="5194" y="852"/>
                </a:lnTo>
                <a:lnTo>
                  <a:pt x="5050" y="741"/>
                </a:lnTo>
                <a:lnTo>
                  <a:pt x="4902" y="638"/>
                </a:lnTo>
                <a:lnTo>
                  <a:pt x="4749" y="542"/>
                </a:lnTo>
                <a:lnTo>
                  <a:pt x="4592" y="454"/>
                </a:lnTo>
                <a:lnTo>
                  <a:pt x="4431" y="373"/>
                </a:lnTo>
                <a:lnTo>
                  <a:pt x="4266" y="300"/>
                </a:lnTo>
                <a:lnTo>
                  <a:pt x="4098" y="235"/>
                </a:lnTo>
                <a:lnTo>
                  <a:pt x="3927" y="178"/>
                </a:lnTo>
                <a:lnTo>
                  <a:pt x="3751" y="127"/>
                </a:lnTo>
                <a:lnTo>
                  <a:pt x="3574" y="85"/>
                </a:lnTo>
                <a:lnTo>
                  <a:pt x="3394" y="52"/>
                </a:lnTo>
                <a:lnTo>
                  <a:pt x="3211" y="26"/>
                </a:lnTo>
                <a:lnTo>
                  <a:pt x="3026" y="10"/>
                </a:lnTo>
                <a:lnTo>
                  <a:pt x="2839" y="2"/>
                </a:lnTo>
                <a:lnTo>
                  <a:pt x="2746" y="0"/>
                </a:lnTo>
                <a:lnTo>
                  <a:pt x="2652" y="2"/>
                </a:lnTo>
                <a:lnTo>
                  <a:pt x="2466" y="10"/>
                </a:lnTo>
                <a:lnTo>
                  <a:pt x="2282" y="26"/>
                </a:lnTo>
                <a:lnTo>
                  <a:pt x="2099" y="52"/>
                </a:lnTo>
                <a:lnTo>
                  <a:pt x="1919" y="85"/>
                </a:lnTo>
                <a:lnTo>
                  <a:pt x="1740" y="127"/>
                </a:lnTo>
                <a:lnTo>
                  <a:pt x="1566" y="178"/>
                </a:lnTo>
                <a:lnTo>
                  <a:pt x="1395" y="235"/>
                </a:lnTo>
                <a:lnTo>
                  <a:pt x="1226" y="300"/>
                </a:lnTo>
                <a:lnTo>
                  <a:pt x="1060" y="373"/>
                </a:lnTo>
                <a:lnTo>
                  <a:pt x="899" y="454"/>
                </a:lnTo>
                <a:lnTo>
                  <a:pt x="742" y="542"/>
                </a:lnTo>
                <a:lnTo>
                  <a:pt x="590" y="638"/>
                </a:lnTo>
                <a:lnTo>
                  <a:pt x="441" y="741"/>
                </a:lnTo>
                <a:lnTo>
                  <a:pt x="299" y="852"/>
                </a:lnTo>
                <a:lnTo>
                  <a:pt x="160" y="970"/>
                </a:lnTo>
                <a:lnTo>
                  <a:pt x="93" y="1030"/>
                </a:lnTo>
                <a:lnTo>
                  <a:pt x="71" y="1053"/>
                </a:lnTo>
                <a:lnTo>
                  <a:pt x="35" y="1104"/>
                </a:lnTo>
                <a:lnTo>
                  <a:pt x="12" y="1157"/>
                </a:lnTo>
                <a:lnTo>
                  <a:pt x="0" y="1215"/>
                </a:lnTo>
                <a:lnTo>
                  <a:pt x="0" y="1272"/>
                </a:lnTo>
                <a:lnTo>
                  <a:pt x="12" y="1328"/>
                </a:lnTo>
                <a:lnTo>
                  <a:pt x="35" y="1383"/>
                </a:lnTo>
                <a:lnTo>
                  <a:pt x="71" y="1432"/>
                </a:lnTo>
                <a:lnTo>
                  <a:pt x="93" y="1455"/>
                </a:lnTo>
                <a:lnTo>
                  <a:pt x="117" y="1477"/>
                </a:lnTo>
                <a:lnTo>
                  <a:pt x="170" y="1510"/>
                </a:lnTo>
                <a:lnTo>
                  <a:pt x="228" y="1532"/>
                </a:lnTo>
                <a:lnTo>
                  <a:pt x="288" y="1543"/>
                </a:lnTo>
                <a:lnTo>
                  <a:pt x="319" y="1543"/>
                </a:lnTo>
                <a:lnTo>
                  <a:pt x="350" y="1543"/>
                </a:lnTo>
                <a:lnTo>
                  <a:pt x="411" y="1532"/>
                </a:lnTo>
                <a:lnTo>
                  <a:pt x="469" y="1510"/>
                </a:lnTo>
                <a:lnTo>
                  <a:pt x="522" y="1477"/>
                </a:lnTo>
                <a:lnTo>
                  <a:pt x="546" y="1455"/>
                </a:lnTo>
                <a:lnTo>
                  <a:pt x="601" y="1405"/>
                </a:lnTo>
                <a:lnTo>
                  <a:pt x="716" y="1308"/>
                </a:lnTo>
                <a:lnTo>
                  <a:pt x="834" y="1218"/>
                </a:lnTo>
                <a:lnTo>
                  <a:pt x="958" y="1134"/>
                </a:lnTo>
                <a:lnTo>
                  <a:pt x="1085" y="1056"/>
                </a:lnTo>
                <a:lnTo>
                  <a:pt x="1215" y="986"/>
                </a:lnTo>
                <a:lnTo>
                  <a:pt x="1349" y="922"/>
                </a:lnTo>
                <a:lnTo>
                  <a:pt x="1485" y="865"/>
                </a:lnTo>
                <a:lnTo>
                  <a:pt x="1625" y="813"/>
                </a:lnTo>
                <a:lnTo>
                  <a:pt x="1768" y="768"/>
                </a:lnTo>
                <a:lnTo>
                  <a:pt x="1985" y="712"/>
                </a:lnTo>
                <a:lnTo>
                  <a:pt x="2285" y="662"/>
                </a:lnTo>
                <a:lnTo>
                  <a:pt x="2590" y="636"/>
                </a:lnTo>
                <a:lnTo>
                  <a:pt x="2746" y="633"/>
                </a:lnTo>
                <a:lnTo>
                  <a:pt x="2901" y="636"/>
                </a:lnTo>
                <a:lnTo>
                  <a:pt x="3208" y="662"/>
                </a:lnTo>
                <a:lnTo>
                  <a:pt x="3506" y="712"/>
                </a:lnTo>
                <a:lnTo>
                  <a:pt x="3725" y="768"/>
                </a:lnTo>
                <a:lnTo>
                  <a:pt x="3868" y="813"/>
                </a:lnTo>
                <a:lnTo>
                  <a:pt x="4007" y="865"/>
                </a:lnTo>
                <a:lnTo>
                  <a:pt x="4144" y="922"/>
                </a:lnTo>
                <a:lnTo>
                  <a:pt x="4277" y="986"/>
                </a:lnTo>
                <a:lnTo>
                  <a:pt x="4408" y="1056"/>
                </a:lnTo>
                <a:lnTo>
                  <a:pt x="4534" y="1134"/>
                </a:lnTo>
                <a:lnTo>
                  <a:pt x="4657" y="1218"/>
                </a:lnTo>
                <a:lnTo>
                  <a:pt x="4776" y="1307"/>
                </a:lnTo>
                <a:lnTo>
                  <a:pt x="4890" y="1403"/>
                </a:lnTo>
                <a:lnTo>
                  <a:pt x="4946" y="1455"/>
                </a:lnTo>
                <a:lnTo>
                  <a:pt x="4969" y="1477"/>
                </a:lnTo>
                <a:lnTo>
                  <a:pt x="5023" y="1509"/>
                </a:lnTo>
                <a:lnTo>
                  <a:pt x="5082" y="1532"/>
                </a:lnTo>
                <a:lnTo>
                  <a:pt x="5142" y="1542"/>
                </a:lnTo>
                <a:lnTo>
                  <a:pt x="5203" y="1542"/>
                </a:lnTo>
                <a:lnTo>
                  <a:pt x="5263" y="1532"/>
                </a:lnTo>
                <a:lnTo>
                  <a:pt x="5322" y="1509"/>
                </a:lnTo>
                <a:lnTo>
                  <a:pt x="5375" y="1477"/>
                </a:lnTo>
                <a:lnTo>
                  <a:pt x="5399" y="1455"/>
                </a:lnTo>
                <a:lnTo>
                  <a:pt x="5422" y="1432"/>
                </a:lnTo>
                <a:lnTo>
                  <a:pt x="5456" y="1383"/>
                </a:lnTo>
                <a:lnTo>
                  <a:pt x="5481" y="1328"/>
                </a:lnTo>
                <a:lnTo>
                  <a:pt x="5492" y="1272"/>
                </a:lnTo>
                <a:lnTo>
                  <a:pt x="5492" y="1215"/>
                </a:lnTo>
                <a:lnTo>
                  <a:pt x="5481" y="1157"/>
                </a:lnTo>
                <a:lnTo>
                  <a:pt x="5456" y="1102"/>
                </a:lnTo>
                <a:lnTo>
                  <a:pt x="5422" y="1053"/>
                </a:lnTo>
                <a:lnTo>
                  <a:pt x="5399" y="1030"/>
                </a:lnTo>
                <a:close/>
                <a:moveTo>
                  <a:pt x="2743" y="1202"/>
                </a:moveTo>
                <a:lnTo>
                  <a:pt x="2604" y="1203"/>
                </a:lnTo>
                <a:lnTo>
                  <a:pt x="2332" y="1230"/>
                </a:lnTo>
                <a:lnTo>
                  <a:pt x="2066" y="1282"/>
                </a:lnTo>
                <a:lnTo>
                  <a:pt x="1807" y="1360"/>
                </a:lnTo>
                <a:lnTo>
                  <a:pt x="1557" y="1462"/>
                </a:lnTo>
                <a:lnTo>
                  <a:pt x="1320" y="1589"/>
                </a:lnTo>
                <a:lnTo>
                  <a:pt x="1094" y="1739"/>
                </a:lnTo>
                <a:lnTo>
                  <a:pt x="882" y="1912"/>
                </a:lnTo>
                <a:lnTo>
                  <a:pt x="782" y="2008"/>
                </a:lnTo>
                <a:lnTo>
                  <a:pt x="759" y="2033"/>
                </a:lnTo>
                <a:lnTo>
                  <a:pt x="722" y="2088"/>
                </a:lnTo>
                <a:lnTo>
                  <a:pt x="698" y="2148"/>
                </a:lnTo>
                <a:lnTo>
                  <a:pt x="686" y="2211"/>
                </a:lnTo>
                <a:lnTo>
                  <a:pt x="686" y="2275"/>
                </a:lnTo>
                <a:lnTo>
                  <a:pt x="698" y="2337"/>
                </a:lnTo>
                <a:lnTo>
                  <a:pt x="722" y="2397"/>
                </a:lnTo>
                <a:lnTo>
                  <a:pt x="759" y="2452"/>
                </a:lnTo>
                <a:lnTo>
                  <a:pt x="782" y="2478"/>
                </a:lnTo>
                <a:lnTo>
                  <a:pt x="808" y="2501"/>
                </a:lnTo>
                <a:lnTo>
                  <a:pt x="863" y="2537"/>
                </a:lnTo>
                <a:lnTo>
                  <a:pt x="924" y="2561"/>
                </a:lnTo>
                <a:lnTo>
                  <a:pt x="987" y="2574"/>
                </a:lnTo>
                <a:lnTo>
                  <a:pt x="1019" y="2576"/>
                </a:lnTo>
                <a:lnTo>
                  <a:pt x="1052" y="2574"/>
                </a:lnTo>
                <a:lnTo>
                  <a:pt x="1115" y="2561"/>
                </a:lnTo>
                <a:lnTo>
                  <a:pt x="1176" y="2537"/>
                </a:lnTo>
                <a:lnTo>
                  <a:pt x="1230" y="2501"/>
                </a:lnTo>
                <a:lnTo>
                  <a:pt x="1256" y="2478"/>
                </a:lnTo>
                <a:lnTo>
                  <a:pt x="1331" y="2404"/>
                </a:lnTo>
                <a:lnTo>
                  <a:pt x="1493" y="2272"/>
                </a:lnTo>
                <a:lnTo>
                  <a:pt x="1664" y="2155"/>
                </a:lnTo>
                <a:lnTo>
                  <a:pt x="1844" y="2056"/>
                </a:lnTo>
                <a:lnTo>
                  <a:pt x="2033" y="1974"/>
                </a:lnTo>
                <a:lnTo>
                  <a:pt x="2229" y="1910"/>
                </a:lnTo>
                <a:lnTo>
                  <a:pt x="2432" y="1869"/>
                </a:lnTo>
                <a:lnTo>
                  <a:pt x="2638" y="1847"/>
                </a:lnTo>
                <a:lnTo>
                  <a:pt x="2743" y="1844"/>
                </a:lnTo>
                <a:lnTo>
                  <a:pt x="2848" y="1847"/>
                </a:lnTo>
                <a:lnTo>
                  <a:pt x="3055" y="1869"/>
                </a:lnTo>
                <a:lnTo>
                  <a:pt x="3257" y="1910"/>
                </a:lnTo>
                <a:lnTo>
                  <a:pt x="3453" y="1974"/>
                </a:lnTo>
                <a:lnTo>
                  <a:pt x="3643" y="2056"/>
                </a:lnTo>
                <a:lnTo>
                  <a:pt x="3823" y="2155"/>
                </a:lnTo>
                <a:lnTo>
                  <a:pt x="3994" y="2272"/>
                </a:lnTo>
                <a:lnTo>
                  <a:pt x="4154" y="2404"/>
                </a:lnTo>
                <a:lnTo>
                  <a:pt x="4230" y="2478"/>
                </a:lnTo>
                <a:lnTo>
                  <a:pt x="4255" y="2501"/>
                </a:lnTo>
                <a:lnTo>
                  <a:pt x="4311" y="2537"/>
                </a:lnTo>
                <a:lnTo>
                  <a:pt x="4372" y="2561"/>
                </a:lnTo>
                <a:lnTo>
                  <a:pt x="4435" y="2574"/>
                </a:lnTo>
                <a:lnTo>
                  <a:pt x="4500" y="2574"/>
                </a:lnTo>
                <a:lnTo>
                  <a:pt x="4562" y="2561"/>
                </a:lnTo>
                <a:lnTo>
                  <a:pt x="4622" y="2537"/>
                </a:lnTo>
                <a:lnTo>
                  <a:pt x="4678" y="2501"/>
                </a:lnTo>
                <a:lnTo>
                  <a:pt x="4703" y="2478"/>
                </a:lnTo>
                <a:lnTo>
                  <a:pt x="4727" y="2452"/>
                </a:lnTo>
                <a:lnTo>
                  <a:pt x="4763" y="2397"/>
                </a:lnTo>
                <a:lnTo>
                  <a:pt x="4788" y="2337"/>
                </a:lnTo>
                <a:lnTo>
                  <a:pt x="4801" y="2275"/>
                </a:lnTo>
                <a:lnTo>
                  <a:pt x="4801" y="2211"/>
                </a:lnTo>
                <a:lnTo>
                  <a:pt x="4788" y="2148"/>
                </a:lnTo>
                <a:lnTo>
                  <a:pt x="4763" y="2088"/>
                </a:lnTo>
                <a:lnTo>
                  <a:pt x="4727" y="2033"/>
                </a:lnTo>
                <a:lnTo>
                  <a:pt x="4703" y="2008"/>
                </a:lnTo>
                <a:lnTo>
                  <a:pt x="4603" y="1912"/>
                </a:lnTo>
                <a:lnTo>
                  <a:pt x="4392" y="1739"/>
                </a:lnTo>
                <a:lnTo>
                  <a:pt x="4167" y="1589"/>
                </a:lnTo>
                <a:lnTo>
                  <a:pt x="3928" y="1462"/>
                </a:lnTo>
                <a:lnTo>
                  <a:pt x="3679" y="1360"/>
                </a:lnTo>
                <a:lnTo>
                  <a:pt x="3421" y="1282"/>
                </a:lnTo>
                <a:lnTo>
                  <a:pt x="3155" y="1230"/>
                </a:lnTo>
                <a:lnTo>
                  <a:pt x="2881" y="1203"/>
                </a:lnTo>
                <a:lnTo>
                  <a:pt x="2743" y="1202"/>
                </a:lnTo>
                <a:close/>
                <a:moveTo>
                  <a:pt x="2746" y="2403"/>
                </a:moveTo>
                <a:lnTo>
                  <a:pt x="2668" y="2404"/>
                </a:lnTo>
                <a:lnTo>
                  <a:pt x="2514" y="2420"/>
                </a:lnTo>
                <a:lnTo>
                  <a:pt x="2362" y="2451"/>
                </a:lnTo>
                <a:lnTo>
                  <a:pt x="2217" y="2497"/>
                </a:lnTo>
                <a:lnTo>
                  <a:pt x="2076" y="2556"/>
                </a:lnTo>
                <a:lnTo>
                  <a:pt x="1940" y="2631"/>
                </a:lnTo>
                <a:lnTo>
                  <a:pt x="1814" y="2719"/>
                </a:lnTo>
                <a:lnTo>
                  <a:pt x="1694" y="2819"/>
                </a:lnTo>
                <a:lnTo>
                  <a:pt x="1637" y="2876"/>
                </a:lnTo>
                <a:lnTo>
                  <a:pt x="1615" y="2900"/>
                </a:lnTo>
                <a:lnTo>
                  <a:pt x="1580" y="2955"/>
                </a:lnTo>
                <a:lnTo>
                  <a:pt x="1557" y="3012"/>
                </a:lnTo>
                <a:lnTo>
                  <a:pt x="1546" y="3074"/>
                </a:lnTo>
                <a:lnTo>
                  <a:pt x="1546" y="3136"/>
                </a:lnTo>
                <a:lnTo>
                  <a:pt x="1557" y="3197"/>
                </a:lnTo>
                <a:lnTo>
                  <a:pt x="1580" y="3256"/>
                </a:lnTo>
                <a:lnTo>
                  <a:pt x="1615" y="3309"/>
                </a:lnTo>
                <a:lnTo>
                  <a:pt x="1637" y="3334"/>
                </a:lnTo>
                <a:lnTo>
                  <a:pt x="1661" y="3357"/>
                </a:lnTo>
                <a:lnTo>
                  <a:pt x="1713" y="3393"/>
                </a:lnTo>
                <a:lnTo>
                  <a:pt x="1769" y="3416"/>
                </a:lnTo>
                <a:lnTo>
                  <a:pt x="1830" y="3427"/>
                </a:lnTo>
                <a:lnTo>
                  <a:pt x="1860" y="3429"/>
                </a:lnTo>
                <a:lnTo>
                  <a:pt x="1890" y="3427"/>
                </a:lnTo>
                <a:lnTo>
                  <a:pt x="1949" y="3416"/>
                </a:lnTo>
                <a:lnTo>
                  <a:pt x="2005" y="3393"/>
                </a:lnTo>
                <a:lnTo>
                  <a:pt x="2057" y="3357"/>
                </a:lnTo>
                <a:lnTo>
                  <a:pt x="2082" y="3334"/>
                </a:lnTo>
                <a:lnTo>
                  <a:pt x="2115" y="3300"/>
                </a:lnTo>
                <a:lnTo>
                  <a:pt x="2187" y="3239"/>
                </a:lnTo>
                <a:lnTo>
                  <a:pt x="2263" y="3184"/>
                </a:lnTo>
                <a:lnTo>
                  <a:pt x="2344" y="3138"/>
                </a:lnTo>
                <a:lnTo>
                  <a:pt x="2429" y="3100"/>
                </a:lnTo>
                <a:lnTo>
                  <a:pt x="2517" y="3070"/>
                </a:lnTo>
                <a:lnTo>
                  <a:pt x="2607" y="3051"/>
                </a:lnTo>
                <a:lnTo>
                  <a:pt x="2699" y="3041"/>
                </a:lnTo>
                <a:lnTo>
                  <a:pt x="2746" y="3040"/>
                </a:lnTo>
                <a:lnTo>
                  <a:pt x="2793" y="3040"/>
                </a:lnTo>
                <a:lnTo>
                  <a:pt x="2885" y="3051"/>
                </a:lnTo>
                <a:lnTo>
                  <a:pt x="2976" y="3070"/>
                </a:lnTo>
                <a:lnTo>
                  <a:pt x="3064" y="3100"/>
                </a:lnTo>
                <a:lnTo>
                  <a:pt x="3147" y="3138"/>
                </a:lnTo>
                <a:lnTo>
                  <a:pt x="3228" y="3184"/>
                </a:lnTo>
                <a:lnTo>
                  <a:pt x="3304" y="3239"/>
                </a:lnTo>
                <a:lnTo>
                  <a:pt x="3376" y="3300"/>
                </a:lnTo>
                <a:lnTo>
                  <a:pt x="3411" y="3334"/>
                </a:lnTo>
                <a:lnTo>
                  <a:pt x="3434" y="3357"/>
                </a:lnTo>
                <a:lnTo>
                  <a:pt x="3487" y="3393"/>
                </a:lnTo>
                <a:lnTo>
                  <a:pt x="3543" y="3416"/>
                </a:lnTo>
                <a:lnTo>
                  <a:pt x="3603" y="3427"/>
                </a:lnTo>
                <a:lnTo>
                  <a:pt x="3663" y="3427"/>
                </a:lnTo>
                <a:lnTo>
                  <a:pt x="3722" y="3416"/>
                </a:lnTo>
                <a:lnTo>
                  <a:pt x="3780" y="3393"/>
                </a:lnTo>
                <a:lnTo>
                  <a:pt x="3832" y="3357"/>
                </a:lnTo>
                <a:lnTo>
                  <a:pt x="3855" y="3334"/>
                </a:lnTo>
                <a:lnTo>
                  <a:pt x="3878" y="3309"/>
                </a:lnTo>
                <a:lnTo>
                  <a:pt x="3912" y="3256"/>
                </a:lnTo>
                <a:lnTo>
                  <a:pt x="3934" y="3197"/>
                </a:lnTo>
                <a:lnTo>
                  <a:pt x="3945" y="3136"/>
                </a:lnTo>
                <a:lnTo>
                  <a:pt x="3945" y="3074"/>
                </a:lnTo>
                <a:lnTo>
                  <a:pt x="3934" y="3012"/>
                </a:lnTo>
                <a:lnTo>
                  <a:pt x="3912" y="2955"/>
                </a:lnTo>
                <a:lnTo>
                  <a:pt x="3878" y="2900"/>
                </a:lnTo>
                <a:lnTo>
                  <a:pt x="3855" y="2876"/>
                </a:lnTo>
                <a:lnTo>
                  <a:pt x="3798" y="2819"/>
                </a:lnTo>
                <a:lnTo>
                  <a:pt x="3679" y="2719"/>
                </a:lnTo>
                <a:lnTo>
                  <a:pt x="3551" y="2631"/>
                </a:lnTo>
                <a:lnTo>
                  <a:pt x="3417" y="2556"/>
                </a:lnTo>
                <a:lnTo>
                  <a:pt x="3276" y="2497"/>
                </a:lnTo>
                <a:lnTo>
                  <a:pt x="3130" y="2451"/>
                </a:lnTo>
                <a:lnTo>
                  <a:pt x="2979" y="2420"/>
                </a:lnTo>
                <a:lnTo>
                  <a:pt x="2825" y="2404"/>
                </a:lnTo>
                <a:lnTo>
                  <a:pt x="2746" y="240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23723" y="312909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kern="0" dirty="0">
                <a:solidFill>
                  <a:prstClr val="black"/>
                </a:solidFill>
              </a:rPr>
              <a:t>PPTBIZCAM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162877" y="679132"/>
            <a:ext cx="1143952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015" y="285169"/>
            <a:ext cx="266400" cy="266400"/>
          </a:xfrm>
          <a:prstGeom prst="rect">
            <a:avLst/>
          </a:prstGeom>
        </p:spPr>
      </p:pic>
      <p:sp>
        <p:nvSpPr>
          <p:cNvPr id="35" name="자유형 34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42" name="자유형 41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723469" y="1597653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165390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 및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구성도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926506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Decagon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모델 설명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04274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 구현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작품개발 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배경 및 목적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165390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926506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질의 응답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926506" y="3929673"/>
            <a:ext cx="1880558" cy="1880558"/>
            <a:chOff x="5708291" y="1967371"/>
            <a:chExt cx="1880558" cy="1880558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DD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DD5"/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BDD5"/>
                  </a:solidFill>
                </a:rPr>
                <a:t>06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BDD5"/>
                  </a:solidFill>
                </a:rPr>
                <a:t>질의 응답</a:t>
              </a:r>
              <a:endParaRPr lang="en-US" altLang="ko-KR" sz="1600" b="1" dirty="0">
                <a:solidFill>
                  <a:srgbClr val="00BDD5"/>
                </a:solidFill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5708291" y="1967371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DD5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BDD5"/>
                </a:solidFill>
              </a:endParaRPr>
            </a:p>
          </p:txBody>
        </p:sp>
        <p:sp>
          <p:nvSpPr>
            <p:cNvPr id="61" name="자유형 60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0D8E9706-5D2C-49EE-AF67-D3527E3BC152}"/>
                </a:ext>
              </a:extLst>
            </p:cNvPr>
            <p:cNvSpPr/>
            <p:nvPr/>
          </p:nvSpPr>
          <p:spPr>
            <a:xfrm rot="18000000">
              <a:off x="5736143" y="2022102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1200" b="1" dirty="0">
                <a:solidFill>
                  <a:srgbClr val="00BDD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49108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13" name="Group 8"/>
          <p:cNvGrpSpPr>
            <a:grpSpLocks noChangeAspect="1"/>
          </p:cNvGrpSpPr>
          <p:nvPr/>
        </p:nvGrpSpPr>
        <p:grpSpPr bwMode="auto">
          <a:xfrm>
            <a:off x="1961930" y="350369"/>
            <a:ext cx="132372" cy="140525"/>
            <a:chOff x="4594" y="900"/>
            <a:chExt cx="276" cy="293"/>
          </a:xfrm>
          <a:solidFill>
            <a:schemeClr val="tx1"/>
          </a:solidFill>
        </p:grpSpPr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594" y="900"/>
              <a:ext cx="102" cy="91"/>
            </a:xfrm>
            <a:custGeom>
              <a:avLst/>
              <a:gdLst>
                <a:gd name="T0" fmla="*/ 72 w 307"/>
                <a:gd name="T1" fmla="*/ 263 h 273"/>
                <a:gd name="T2" fmla="*/ 91 w 307"/>
                <a:gd name="T3" fmla="*/ 236 h 273"/>
                <a:gd name="T4" fmla="*/ 139 w 307"/>
                <a:gd name="T5" fmla="*/ 187 h 273"/>
                <a:gd name="T6" fmla="*/ 193 w 307"/>
                <a:gd name="T7" fmla="*/ 148 h 273"/>
                <a:gd name="T8" fmla="*/ 255 w 307"/>
                <a:gd name="T9" fmla="*/ 119 h 273"/>
                <a:gd name="T10" fmla="*/ 290 w 307"/>
                <a:gd name="T11" fmla="*/ 110 h 273"/>
                <a:gd name="T12" fmla="*/ 299 w 307"/>
                <a:gd name="T13" fmla="*/ 106 h 273"/>
                <a:gd name="T14" fmla="*/ 305 w 307"/>
                <a:gd name="T15" fmla="*/ 97 h 273"/>
                <a:gd name="T16" fmla="*/ 307 w 307"/>
                <a:gd name="T17" fmla="*/ 87 h 273"/>
                <a:gd name="T18" fmla="*/ 303 w 307"/>
                <a:gd name="T19" fmla="*/ 77 h 273"/>
                <a:gd name="T20" fmla="*/ 292 w 307"/>
                <a:gd name="T21" fmla="*/ 60 h 273"/>
                <a:gd name="T22" fmla="*/ 263 w 307"/>
                <a:gd name="T23" fmla="*/ 33 h 273"/>
                <a:gd name="T24" fmla="*/ 227 w 307"/>
                <a:gd name="T25" fmla="*/ 13 h 273"/>
                <a:gd name="T26" fmla="*/ 186 w 307"/>
                <a:gd name="T27" fmla="*/ 1 h 273"/>
                <a:gd name="T28" fmla="*/ 165 w 307"/>
                <a:gd name="T29" fmla="*/ 0 h 273"/>
                <a:gd name="T30" fmla="*/ 131 w 307"/>
                <a:gd name="T31" fmla="*/ 3 h 273"/>
                <a:gd name="T32" fmla="*/ 72 w 307"/>
                <a:gd name="T33" fmla="*/ 27 h 273"/>
                <a:gd name="T34" fmla="*/ 27 w 307"/>
                <a:gd name="T35" fmla="*/ 72 h 273"/>
                <a:gd name="T36" fmla="*/ 3 w 307"/>
                <a:gd name="T37" fmla="*/ 131 h 273"/>
                <a:gd name="T38" fmla="*/ 0 w 307"/>
                <a:gd name="T39" fmla="*/ 164 h 273"/>
                <a:gd name="T40" fmla="*/ 1 w 307"/>
                <a:gd name="T41" fmla="*/ 192 h 273"/>
                <a:gd name="T42" fmla="*/ 20 w 307"/>
                <a:gd name="T43" fmla="*/ 243 h 273"/>
                <a:gd name="T44" fmla="*/ 36 w 307"/>
                <a:gd name="T45" fmla="*/ 266 h 273"/>
                <a:gd name="T46" fmla="*/ 43 w 307"/>
                <a:gd name="T47" fmla="*/ 273 h 273"/>
                <a:gd name="T48" fmla="*/ 53 w 307"/>
                <a:gd name="T49" fmla="*/ 273 h 273"/>
                <a:gd name="T50" fmla="*/ 65 w 307"/>
                <a:gd name="T51" fmla="*/ 271 h 273"/>
                <a:gd name="T52" fmla="*/ 72 w 307"/>
                <a:gd name="T53" fmla="*/ 26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3">
                  <a:moveTo>
                    <a:pt x="72" y="263"/>
                  </a:moveTo>
                  <a:lnTo>
                    <a:pt x="91" y="236"/>
                  </a:lnTo>
                  <a:lnTo>
                    <a:pt x="139" y="187"/>
                  </a:lnTo>
                  <a:lnTo>
                    <a:pt x="193" y="148"/>
                  </a:lnTo>
                  <a:lnTo>
                    <a:pt x="255" y="119"/>
                  </a:lnTo>
                  <a:lnTo>
                    <a:pt x="290" y="110"/>
                  </a:lnTo>
                  <a:lnTo>
                    <a:pt x="299" y="106"/>
                  </a:lnTo>
                  <a:lnTo>
                    <a:pt x="305" y="97"/>
                  </a:lnTo>
                  <a:lnTo>
                    <a:pt x="307" y="87"/>
                  </a:lnTo>
                  <a:lnTo>
                    <a:pt x="303" y="77"/>
                  </a:lnTo>
                  <a:lnTo>
                    <a:pt x="292" y="60"/>
                  </a:lnTo>
                  <a:lnTo>
                    <a:pt x="263" y="33"/>
                  </a:lnTo>
                  <a:lnTo>
                    <a:pt x="227" y="13"/>
                  </a:lnTo>
                  <a:lnTo>
                    <a:pt x="186" y="1"/>
                  </a:lnTo>
                  <a:lnTo>
                    <a:pt x="165" y="0"/>
                  </a:lnTo>
                  <a:lnTo>
                    <a:pt x="131" y="3"/>
                  </a:lnTo>
                  <a:lnTo>
                    <a:pt x="72" y="27"/>
                  </a:lnTo>
                  <a:lnTo>
                    <a:pt x="27" y="72"/>
                  </a:lnTo>
                  <a:lnTo>
                    <a:pt x="3" y="131"/>
                  </a:lnTo>
                  <a:lnTo>
                    <a:pt x="0" y="164"/>
                  </a:lnTo>
                  <a:lnTo>
                    <a:pt x="1" y="192"/>
                  </a:lnTo>
                  <a:lnTo>
                    <a:pt x="20" y="243"/>
                  </a:lnTo>
                  <a:lnTo>
                    <a:pt x="36" y="266"/>
                  </a:lnTo>
                  <a:lnTo>
                    <a:pt x="43" y="273"/>
                  </a:lnTo>
                  <a:lnTo>
                    <a:pt x="53" y="273"/>
                  </a:lnTo>
                  <a:lnTo>
                    <a:pt x="65" y="271"/>
                  </a:lnTo>
                  <a:lnTo>
                    <a:pt x="72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768" y="900"/>
              <a:ext cx="102" cy="90"/>
            </a:xfrm>
            <a:custGeom>
              <a:avLst/>
              <a:gdLst>
                <a:gd name="T0" fmla="*/ 143 w 307"/>
                <a:gd name="T1" fmla="*/ 0 h 271"/>
                <a:gd name="T2" fmla="*/ 121 w 307"/>
                <a:gd name="T3" fmla="*/ 1 h 271"/>
                <a:gd name="T4" fmla="*/ 81 w 307"/>
                <a:gd name="T5" fmla="*/ 11 h 271"/>
                <a:gd name="T6" fmla="*/ 46 w 307"/>
                <a:gd name="T7" fmla="*/ 31 h 271"/>
                <a:gd name="T8" fmla="*/ 16 w 307"/>
                <a:gd name="T9" fmla="*/ 60 h 271"/>
                <a:gd name="T10" fmla="*/ 4 w 307"/>
                <a:gd name="T11" fmla="*/ 76 h 271"/>
                <a:gd name="T12" fmla="*/ 0 w 307"/>
                <a:gd name="T13" fmla="*/ 86 h 271"/>
                <a:gd name="T14" fmla="*/ 3 w 307"/>
                <a:gd name="T15" fmla="*/ 96 h 271"/>
                <a:gd name="T16" fmla="*/ 9 w 307"/>
                <a:gd name="T17" fmla="*/ 106 h 271"/>
                <a:gd name="T18" fmla="*/ 19 w 307"/>
                <a:gd name="T19" fmla="*/ 110 h 271"/>
                <a:gd name="T20" fmla="*/ 52 w 307"/>
                <a:gd name="T21" fmla="*/ 119 h 271"/>
                <a:gd name="T22" fmla="*/ 115 w 307"/>
                <a:gd name="T23" fmla="*/ 148 h 271"/>
                <a:gd name="T24" fmla="*/ 170 w 307"/>
                <a:gd name="T25" fmla="*/ 187 h 271"/>
                <a:gd name="T26" fmla="*/ 218 w 307"/>
                <a:gd name="T27" fmla="*/ 234 h 271"/>
                <a:gd name="T28" fmla="*/ 237 w 307"/>
                <a:gd name="T29" fmla="*/ 261 h 271"/>
                <a:gd name="T30" fmla="*/ 245 w 307"/>
                <a:gd name="T31" fmla="*/ 270 h 271"/>
                <a:gd name="T32" fmla="*/ 255 w 307"/>
                <a:gd name="T33" fmla="*/ 271 h 271"/>
                <a:gd name="T34" fmla="*/ 266 w 307"/>
                <a:gd name="T35" fmla="*/ 270 h 271"/>
                <a:gd name="T36" fmla="*/ 274 w 307"/>
                <a:gd name="T37" fmla="*/ 263 h 271"/>
                <a:gd name="T38" fmla="*/ 289 w 307"/>
                <a:gd name="T39" fmla="*/ 241 h 271"/>
                <a:gd name="T40" fmla="*/ 306 w 307"/>
                <a:gd name="T41" fmla="*/ 191 h 271"/>
                <a:gd name="T42" fmla="*/ 307 w 307"/>
                <a:gd name="T43" fmla="*/ 164 h 271"/>
                <a:gd name="T44" fmla="*/ 306 w 307"/>
                <a:gd name="T45" fmla="*/ 131 h 271"/>
                <a:gd name="T46" fmla="*/ 280 w 307"/>
                <a:gd name="T47" fmla="*/ 72 h 271"/>
                <a:gd name="T48" fmla="*/ 235 w 307"/>
                <a:gd name="T49" fmla="*/ 27 h 271"/>
                <a:gd name="T50" fmla="*/ 178 w 307"/>
                <a:gd name="T51" fmla="*/ 3 h 271"/>
                <a:gd name="T52" fmla="*/ 143 w 307"/>
                <a:gd name="T5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7" h="271">
                  <a:moveTo>
                    <a:pt x="143" y="0"/>
                  </a:moveTo>
                  <a:lnTo>
                    <a:pt x="121" y="1"/>
                  </a:lnTo>
                  <a:lnTo>
                    <a:pt x="81" y="11"/>
                  </a:lnTo>
                  <a:lnTo>
                    <a:pt x="46" y="31"/>
                  </a:lnTo>
                  <a:lnTo>
                    <a:pt x="16" y="60"/>
                  </a:lnTo>
                  <a:lnTo>
                    <a:pt x="4" y="76"/>
                  </a:lnTo>
                  <a:lnTo>
                    <a:pt x="0" y="86"/>
                  </a:lnTo>
                  <a:lnTo>
                    <a:pt x="3" y="96"/>
                  </a:lnTo>
                  <a:lnTo>
                    <a:pt x="9" y="106"/>
                  </a:lnTo>
                  <a:lnTo>
                    <a:pt x="19" y="110"/>
                  </a:lnTo>
                  <a:lnTo>
                    <a:pt x="52" y="119"/>
                  </a:lnTo>
                  <a:lnTo>
                    <a:pt x="115" y="148"/>
                  </a:lnTo>
                  <a:lnTo>
                    <a:pt x="170" y="187"/>
                  </a:lnTo>
                  <a:lnTo>
                    <a:pt x="218" y="234"/>
                  </a:lnTo>
                  <a:lnTo>
                    <a:pt x="237" y="261"/>
                  </a:lnTo>
                  <a:lnTo>
                    <a:pt x="245" y="270"/>
                  </a:lnTo>
                  <a:lnTo>
                    <a:pt x="255" y="271"/>
                  </a:lnTo>
                  <a:lnTo>
                    <a:pt x="266" y="270"/>
                  </a:lnTo>
                  <a:lnTo>
                    <a:pt x="274" y="263"/>
                  </a:lnTo>
                  <a:lnTo>
                    <a:pt x="289" y="241"/>
                  </a:lnTo>
                  <a:lnTo>
                    <a:pt x="306" y="191"/>
                  </a:lnTo>
                  <a:lnTo>
                    <a:pt x="307" y="164"/>
                  </a:lnTo>
                  <a:lnTo>
                    <a:pt x="306" y="131"/>
                  </a:lnTo>
                  <a:lnTo>
                    <a:pt x="280" y="72"/>
                  </a:lnTo>
                  <a:lnTo>
                    <a:pt x="235" y="27"/>
                  </a:lnTo>
                  <a:lnTo>
                    <a:pt x="178" y="3"/>
                  </a:lnTo>
                  <a:lnTo>
                    <a:pt x="1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4612" y="947"/>
              <a:ext cx="241" cy="246"/>
            </a:xfrm>
            <a:custGeom>
              <a:avLst/>
              <a:gdLst>
                <a:gd name="T0" fmla="*/ 722 w 725"/>
                <a:gd name="T1" fmla="*/ 313 h 737"/>
                <a:gd name="T2" fmla="*/ 679 w 725"/>
                <a:gd name="T3" fmla="*/ 187 h 737"/>
                <a:gd name="T4" fmla="*/ 604 w 725"/>
                <a:gd name="T5" fmla="*/ 90 h 737"/>
                <a:gd name="T6" fmla="*/ 459 w 725"/>
                <a:gd name="T7" fmla="*/ 13 h 737"/>
                <a:gd name="T8" fmla="*/ 390 w 725"/>
                <a:gd name="T9" fmla="*/ 1 h 737"/>
                <a:gd name="T10" fmla="*/ 334 w 725"/>
                <a:gd name="T11" fmla="*/ 1 h 737"/>
                <a:gd name="T12" fmla="*/ 263 w 725"/>
                <a:gd name="T13" fmla="*/ 13 h 737"/>
                <a:gd name="T14" fmla="*/ 120 w 725"/>
                <a:gd name="T15" fmla="*/ 92 h 737"/>
                <a:gd name="T16" fmla="*/ 45 w 725"/>
                <a:gd name="T17" fmla="*/ 188 h 737"/>
                <a:gd name="T18" fmla="*/ 3 w 725"/>
                <a:gd name="T19" fmla="*/ 313 h 737"/>
                <a:gd name="T20" fmla="*/ 2 w 725"/>
                <a:gd name="T21" fmla="*/ 399 h 737"/>
                <a:gd name="T22" fmla="*/ 51 w 725"/>
                <a:gd name="T23" fmla="*/ 543 h 737"/>
                <a:gd name="T24" fmla="*/ 123 w 725"/>
                <a:gd name="T25" fmla="*/ 630 h 737"/>
                <a:gd name="T26" fmla="*/ 84 w 725"/>
                <a:gd name="T27" fmla="*/ 687 h 737"/>
                <a:gd name="T28" fmla="*/ 103 w 725"/>
                <a:gd name="T29" fmla="*/ 729 h 737"/>
                <a:gd name="T30" fmla="*/ 126 w 725"/>
                <a:gd name="T31" fmla="*/ 737 h 737"/>
                <a:gd name="T32" fmla="*/ 153 w 725"/>
                <a:gd name="T33" fmla="*/ 727 h 737"/>
                <a:gd name="T34" fmla="*/ 189 w 725"/>
                <a:gd name="T35" fmla="*/ 677 h 737"/>
                <a:gd name="T36" fmla="*/ 316 w 725"/>
                <a:gd name="T37" fmla="*/ 719 h 737"/>
                <a:gd name="T38" fmla="*/ 409 w 725"/>
                <a:gd name="T39" fmla="*/ 719 h 737"/>
                <a:gd name="T40" fmla="*/ 536 w 725"/>
                <a:gd name="T41" fmla="*/ 677 h 737"/>
                <a:gd name="T42" fmla="*/ 572 w 725"/>
                <a:gd name="T43" fmla="*/ 727 h 737"/>
                <a:gd name="T44" fmla="*/ 599 w 725"/>
                <a:gd name="T45" fmla="*/ 737 h 737"/>
                <a:gd name="T46" fmla="*/ 622 w 725"/>
                <a:gd name="T47" fmla="*/ 729 h 737"/>
                <a:gd name="T48" fmla="*/ 640 w 725"/>
                <a:gd name="T49" fmla="*/ 687 h 737"/>
                <a:gd name="T50" fmla="*/ 602 w 725"/>
                <a:gd name="T51" fmla="*/ 630 h 737"/>
                <a:gd name="T52" fmla="*/ 674 w 725"/>
                <a:gd name="T53" fmla="*/ 543 h 737"/>
                <a:gd name="T54" fmla="*/ 723 w 725"/>
                <a:gd name="T55" fmla="*/ 399 h 737"/>
                <a:gd name="T56" fmla="*/ 363 w 725"/>
                <a:gd name="T57" fmla="*/ 619 h 737"/>
                <a:gd name="T58" fmla="*/ 285 w 725"/>
                <a:gd name="T59" fmla="*/ 608 h 737"/>
                <a:gd name="T60" fmla="*/ 197 w 725"/>
                <a:gd name="T61" fmla="*/ 561 h 737"/>
                <a:gd name="T62" fmla="*/ 133 w 725"/>
                <a:gd name="T63" fmla="*/ 484 h 737"/>
                <a:gd name="T64" fmla="*/ 103 w 725"/>
                <a:gd name="T65" fmla="*/ 386 h 737"/>
                <a:gd name="T66" fmla="*/ 103 w 725"/>
                <a:gd name="T67" fmla="*/ 328 h 737"/>
                <a:gd name="T68" fmla="*/ 133 w 725"/>
                <a:gd name="T69" fmla="*/ 237 h 737"/>
                <a:gd name="T70" fmla="*/ 188 w 725"/>
                <a:gd name="T71" fmla="*/ 166 h 737"/>
                <a:gd name="T72" fmla="*/ 292 w 725"/>
                <a:gd name="T73" fmla="*/ 110 h 737"/>
                <a:gd name="T74" fmla="*/ 342 w 725"/>
                <a:gd name="T75" fmla="*/ 102 h 737"/>
                <a:gd name="T76" fmla="*/ 381 w 725"/>
                <a:gd name="T77" fmla="*/ 102 h 737"/>
                <a:gd name="T78" fmla="*/ 431 w 725"/>
                <a:gd name="T79" fmla="*/ 109 h 737"/>
                <a:gd name="T80" fmla="*/ 536 w 725"/>
                <a:gd name="T81" fmla="*/ 166 h 737"/>
                <a:gd name="T82" fmla="*/ 592 w 725"/>
                <a:gd name="T83" fmla="*/ 237 h 737"/>
                <a:gd name="T84" fmla="*/ 622 w 725"/>
                <a:gd name="T85" fmla="*/ 328 h 737"/>
                <a:gd name="T86" fmla="*/ 622 w 725"/>
                <a:gd name="T87" fmla="*/ 386 h 737"/>
                <a:gd name="T88" fmla="*/ 592 w 725"/>
                <a:gd name="T89" fmla="*/ 484 h 737"/>
                <a:gd name="T90" fmla="*/ 529 w 725"/>
                <a:gd name="T91" fmla="*/ 561 h 737"/>
                <a:gd name="T92" fmla="*/ 441 w 725"/>
                <a:gd name="T93" fmla="*/ 608 h 737"/>
                <a:gd name="T94" fmla="*/ 363 w 725"/>
                <a:gd name="T95" fmla="*/ 619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5" h="737">
                  <a:moveTo>
                    <a:pt x="725" y="361"/>
                  </a:moveTo>
                  <a:lnTo>
                    <a:pt x="722" y="313"/>
                  </a:lnTo>
                  <a:lnTo>
                    <a:pt x="699" y="225"/>
                  </a:lnTo>
                  <a:lnTo>
                    <a:pt x="679" y="187"/>
                  </a:lnTo>
                  <a:lnTo>
                    <a:pt x="659" y="151"/>
                  </a:lnTo>
                  <a:lnTo>
                    <a:pt x="604" y="90"/>
                  </a:lnTo>
                  <a:lnTo>
                    <a:pt x="536" y="44"/>
                  </a:lnTo>
                  <a:lnTo>
                    <a:pt x="459" y="13"/>
                  </a:lnTo>
                  <a:lnTo>
                    <a:pt x="418" y="4"/>
                  </a:lnTo>
                  <a:lnTo>
                    <a:pt x="390" y="1"/>
                  </a:lnTo>
                  <a:lnTo>
                    <a:pt x="363" y="0"/>
                  </a:lnTo>
                  <a:lnTo>
                    <a:pt x="334" y="1"/>
                  </a:lnTo>
                  <a:lnTo>
                    <a:pt x="305" y="5"/>
                  </a:lnTo>
                  <a:lnTo>
                    <a:pt x="263" y="13"/>
                  </a:lnTo>
                  <a:lnTo>
                    <a:pt x="187" y="44"/>
                  </a:lnTo>
                  <a:lnTo>
                    <a:pt x="120" y="92"/>
                  </a:lnTo>
                  <a:lnTo>
                    <a:pt x="67" y="152"/>
                  </a:lnTo>
                  <a:lnTo>
                    <a:pt x="45" y="188"/>
                  </a:lnTo>
                  <a:lnTo>
                    <a:pt x="25" y="227"/>
                  </a:lnTo>
                  <a:lnTo>
                    <a:pt x="3" y="313"/>
                  </a:lnTo>
                  <a:lnTo>
                    <a:pt x="0" y="361"/>
                  </a:lnTo>
                  <a:lnTo>
                    <a:pt x="2" y="399"/>
                  </a:lnTo>
                  <a:lnTo>
                    <a:pt x="19" y="476"/>
                  </a:lnTo>
                  <a:lnTo>
                    <a:pt x="51" y="543"/>
                  </a:lnTo>
                  <a:lnTo>
                    <a:pt x="96" y="604"/>
                  </a:lnTo>
                  <a:lnTo>
                    <a:pt x="123" y="630"/>
                  </a:lnTo>
                  <a:lnTo>
                    <a:pt x="93" y="673"/>
                  </a:lnTo>
                  <a:lnTo>
                    <a:pt x="84" y="687"/>
                  </a:lnTo>
                  <a:lnTo>
                    <a:pt x="90" y="719"/>
                  </a:lnTo>
                  <a:lnTo>
                    <a:pt x="103" y="729"/>
                  </a:lnTo>
                  <a:lnTo>
                    <a:pt x="113" y="736"/>
                  </a:lnTo>
                  <a:lnTo>
                    <a:pt x="126" y="737"/>
                  </a:lnTo>
                  <a:lnTo>
                    <a:pt x="136" y="736"/>
                  </a:lnTo>
                  <a:lnTo>
                    <a:pt x="153" y="727"/>
                  </a:lnTo>
                  <a:lnTo>
                    <a:pt x="159" y="720"/>
                  </a:lnTo>
                  <a:lnTo>
                    <a:pt x="189" y="677"/>
                  </a:lnTo>
                  <a:lnTo>
                    <a:pt x="230" y="696"/>
                  </a:lnTo>
                  <a:lnTo>
                    <a:pt x="316" y="719"/>
                  </a:lnTo>
                  <a:lnTo>
                    <a:pt x="363" y="720"/>
                  </a:lnTo>
                  <a:lnTo>
                    <a:pt x="409" y="719"/>
                  </a:lnTo>
                  <a:lnTo>
                    <a:pt x="495" y="696"/>
                  </a:lnTo>
                  <a:lnTo>
                    <a:pt x="536" y="677"/>
                  </a:lnTo>
                  <a:lnTo>
                    <a:pt x="566" y="720"/>
                  </a:lnTo>
                  <a:lnTo>
                    <a:pt x="572" y="727"/>
                  </a:lnTo>
                  <a:lnTo>
                    <a:pt x="589" y="736"/>
                  </a:lnTo>
                  <a:lnTo>
                    <a:pt x="599" y="737"/>
                  </a:lnTo>
                  <a:lnTo>
                    <a:pt x="612" y="736"/>
                  </a:lnTo>
                  <a:lnTo>
                    <a:pt x="622" y="729"/>
                  </a:lnTo>
                  <a:lnTo>
                    <a:pt x="635" y="719"/>
                  </a:lnTo>
                  <a:lnTo>
                    <a:pt x="640" y="687"/>
                  </a:lnTo>
                  <a:lnTo>
                    <a:pt x="633" y="673"/>
                  </a:lnTo>
                  <a:lnTo>
                    <a:pt x="602" y="630"/>
                  </a:lnTo>
                  <a:lnTo>
                    <a:pt x="630" y="604"/>
                  </a:lnTo>
                  <a:lnTo>
                    <a:pt x="674" y="543"/>
                  </a:lnTo>
                  <a:lnTo>
                    <a:pt x="706" y="476"/>
                  </a:lnTo>
                  <a:lnTo>
                    <a:pt x="723" y="399"/>
                  </a:lnTo>
                  <a:lnTo>
                    <a:pt x="725" y="361"/>
                  </a:lnTo>
                  <a:close/>
                  <a:moveTo>
                    <a:pt x="363" y="619"/>
                  </a:moveTo>
                  <a:lnTo>
                    <a:pt x="335" y="619"/>
                  </a:lnTo>
                  <a:lnTo>
                    <a:pt x="285" y="608"/>
                  </a:lnTo>
                  <a:lnTo>
                    <a:pt x="239" y="589"/>
                  </a:lnTo>
                  <a:lnTo>
                    <a:pt x="197" y="561"/>
                  </a:lnTo>
                  <a:lnTo>
                    <a:pt x="161" y="526"/>
                  </a:lnTo>
                  <a:lnTo>
                    <a:pt x="133" y="484"/>
                  </a:lnTo>
                  <a:lnTo>
                    <a:pt x="113" y="438"/>
                  </a:lnTo>
                  <a:lnTo>
                    <a:pt x="103" y="386"/>
                  </a:lnTo>
                  <a:lnTo>
                    <a:pt x="101" y="361"/>
                  </a:lnTo>
                  <a:lnTo>
                    <a:pt x="103" y="328"/>
                  </a:lnTo>
                  <a:lnTo>
                    <a:pt x="120" y="266"/>
                  </a:lnTo>
                  <a:lnTo>
                    <a:pt x="133" y="237"/>
                  </a:lnTo>
                  <a:lnTo>
                    <a:pt x="149" y="211"/>
                  </a:lnTo>
                  <a:lnTo>
                    <a:pt x="188" y="166"/>
                  </a:lnTo>
                  <a:lnTo>
                    <a:pt x="237" y="133"/>
                  </a:lnTo>
                  <a:lnTo>
                    <a:pt x="292" y="110"/>
                  </a:lnTo>
                  <a:lnTo>
                    <a:pt x="322" y="105"/>
                  </a:lnTo>
                  <a:lnTo>
                    <a:pt x="342" y="102"/>
                  </a:lnTo>
                  <a:lnTo>
                    <a:pt x="363" y="100"/>
                  </a:lnTo>
                  <a:lnTo>
                    <a:pt x="381" y="102"/>
                  </a:lnTo>
                  <a:lnTo>
                    <a:pt x="400" y="103"/>
                  </a:lnTo>
                  <a:lnTo>
                    <a:pt x="431" y="109"/>
                  </a:lnTo>
                  <a:lnTo>
                    <a:pt x="487" y="132"/>
                  </a:lnTo>
                  <a:lnTo>
                    <a:pt x="536" y="166"/>
                  </a:lnTo>
                  <a:lnTo>
                    <a:pt x="576" y="211"/>
                  </a:lnTo>
                  <a:lnTo>
                    <a:pt x="592" y="237"/>
                  </a:lnTo>
                  <a:lnTo>
                    <a:pt x="605" y="264"/>
                  </a:lnTo>
                  <a:lnTo>
                    <a:pt x="622" y="328"/>
                  </a:lnTo>
                  <a:lnTo>
                    <a:pt x="624" y="361"/>
                  </a:lnTo>
                  <a:lnTo>
                    <a:pt x="622" y="386"/>
                  </a:lnTo>
                  <a:lnTo>
                    <a:pt x="612" y="438"/>
                  </a:lnTo>
                  <a:lnTo>
                    <a:pt x="592" y="484"/>
                  </a:lnTo>
                  <a:lnTo>
                    <a:pt x="563" y="526"/>
                  </a:lnTo>
                  <a:lnTo>
                    <a:pt x="529" y="561"/>
                  </a:lnTo>
                  <a:lnTo>
                    <a:pt x="487" y="589"/>
                  </a:lnTo>
                  <a:lnTo>
                    <a:pt x="441" y="608"/>
                  </a:lnTo>
                  <a:lnTo>
                    <a:pt x="389" y="619"/>
                  </a:lnTo>
                  <a:lnTo>
                    <a:pt x="363" y="6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4716" y="1006"/>
              <a:ext cx="70" cy="99"/>
            </a:xfrm>
            <a:custGeom>
              <a:avLst/>
              <a:gdLst>
                <a:gd name="T0" fmla="*/ 194 w 209"/>
                <a:gd name="T1" fmla="*/ 245 h 298"/>
                <a:gd name="T2" fmla="*/ 95 w 209"/>
                <a:gd name="T3" fmla="*/ 183 h 298"/>
                <a:gd name="T4" fmla="*/ 91 w 209"/>
                <a:gd name="T5" fmla="*/ 167 h 298"/>
                <a:gd name="T6" fmla="*/ 78 w 209"/>
                <a:gd name="T7" fmla="*/ 156 h 298"/>
                <a:gd name="T8" fmla="*/ 83 w 209"/>
                <a:gd name="T9" fmla="*/ 31 h 298"/>
                <a:gd name="T10" fmla="*/ 82 w 209"/>
                <a:gd name="T11" fmla="*/ 19 h 298"/>
                <a:gd name="T12" fmla="*/ 66 w 209"/>
                <a:gd name="T13" fmla="*/ 3 h 298"/>
                <a:gd name="T14" fmla="*/ 54 w 209"/>
                <a:gd name="T15" fmla="*/ 0 h 298"/>
                <a:gd name="T16" fmla="*/ 43 w 209"/>
                <a:gd name="T17" fmla="*/ 2 h 298"/>
                <a:gd name="T18" fmla="*/ 27 w 209"/>
                <a:gd name="T19" fmla="*/ 18 h 298"/>
                <a:gd name="T20" fmla="*/ 26 w 209"/>
                <a:gd name="T21" fmla="*/ 29 h 298"/>
                <a:gd name="T22" fmla="*/ 20 w 209"/>
                <a:gd name="T23" fmla="*/ 153 h 298"/>
                <a:gd name="T24" fmla="*/ 11 w 209"/>
                <a:gd name="T25" fmla="*/ 160 h 298"/>
                <a:gd name="T26" fmla="*/ 1 w 209"/>
                <a:gd name="T27" fmla="*/ 180 h 298"/>
                <a:gd name="T28" fmla="*/ 0 w 209"/>
                <a:gd name="T29" fmla="*/ 192 h 298"/>
                <a:gd name="T30" fmla="*/ 1 w 209"/>
                <a:gd name="T31" fmla="*/ 202 h 298"/>
                <a:gd name="T32" fmla="*/ 8 w 209"/>
                <a:gd name="T33" fmla="*/ 219 h 298"/>
                <a:gd name="T34" fmla="*/ 21 w 209"/>
                <a:gd name="T35" fmla="*/ 232 h 298"/>
                <a:gd name="T36" fmla="*/ 39 w 209"/>
                <a:gd name="T37" fmla="*/ 239 h 298"/>
                <a:gd name="T38" fmla="*/ 49 w 209"/>
                <a:gd name="T39" fmla="*/ 241 h 298"/>
                <a:gd name="T40" fmla="*/ 59 w 209"/>
                <a:gd name="T41" fmla="*/ 239 h 298"/>
                <a:gd name="T42" fmla="*/ 69 w 209"/>
                <a:gd name="T43" fmla="*/ 235 h 298"/>
                <a:gd name="T44" fmla="*/ 164 w 209"/>
                <a:gd name="T45" fmla="*/ 294 h 298"/>
                <a:gd name="T46" fmla="*/ 171 w 209"/>
                <a:gd name="T47" fmla="*/ 298 h 298"/>
                <a:gd name="T48" fmla="*/ 180 w 209"/>
                <a:gd name="T49" fmla="*/ 298 h 298"/>
                <a:gd name="T50" fmla="*/ 187 w 209"/>
                <a:gd name="T51" fmla="*/ 298 h 298"/>
                <a:gd name="T52" fmla="*/ 199 w 209"/>
                <a:gd name="T53" fmla="*/ 291 h 298"/>
                <a:gd name="T54" fmla="*/ 205 w 209"/>
                <a:gd name="T55" fmla="*/ 285 h 298"/>
                <a:gd name="T56" fmla="*/ 209 w 209"/>
                <a:gd name="T57" fmla="*/ 274 h 298"/>
                <a:gd name="T58" fmla="*/ 203 w 209"/>
                <a:gd name="T59" fmla="*/ 252 h 298"/>
                <a:gd name="T60" fmla="*/ 194 w 209"/>
                <a:gd name="T61" fmla="*/ 245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298">
                  <a:moveTo>
                    <a:pt x="194" y="245"/>
                  </a:moveTo>
                  <a:lnTo>
                    <a:pt x="95" y="183"/>
                  </a:lnTo>
                  <a:lnTo>
                    <a:pt x="91" y="167"/>
                  </a:lnTo>
                  <a:lnTo>
                    <a:pt x="78" y="156"/>
                  </a:lnTo>
                  <a:lnTo>
                    <a:pt x="83" y="31"/>
                  </a:lnTo>
                  <a:lnTo>
                    <a:pt x="82" y="19"/>
                  </a:lnTo>
                  <a:lnTo>
                    <a:pt x="66" y="3"/>
                  </a:lnTo>
                  <a:lnTo>
                    <a:pt x="54" y="0"/>
                  </a:lnTo>
                  <a:lnTo>
                    <a:pt x="43" y="2"/>
                  </a:lnTo>
                  <a:lnTo>
                    <a:pt x="27" y="18"/>
                  </a:lnTo>
                  <a:lnTo>
                    <a:pt x="26" y="29"/>
                  </a:lnTo>
                  <a:lnTo>
                    <a:pt x="20" y="153"/>
                  </a:lnTo>
                  <a:lnTo>
                    <a:pt x="11" y="160"/>
                  </a:lnTo>
                  <a:lnTo>
                    <a:pt x="1" y="180"/>
                  </a:lnTo>
                  <a:lnTo>
                    <a:pt x="0" y="192"/>
                  </a:lnTo>
                  <a:lnTo>
                    <a:pt x="1" y="202"/>
                  </a:lnTo>
                  <a:lnTo>
                    <a:pt x="8" y="219"/>
                  </a:lnTo>
                  <a:lnTo>
                    <a:pt x="21" y="232"/>
                  </a:lnTo>
                  <a:lnTo>
                    <a:pt x="39" y="239"/>
                  </a:lnTo>
                  <a:lnTo>
                    <a:pt x="49" y="241"/>
                  </a:lnTo>
                  <a:lnTo>
                    <a:pt x="59" y="239"/>
                  </a:lnTo>
                  <a:lnTo>
                    <a:pt x="69" y="235"/>
                  </a:lnTo>
                  <a:lnTo>
                    <a:pt x="164" y="294"/>
                  </a:lnTo>
                  <a:lnTo>
                    <a:pt x="171" y="298"/>
                  </a:lnTo>
                  <a:lnTo>
                    <a:pt x="180" y="298"/>
                  </a:lnTo>
                  <a:lnTo>
                    <a:pt x="187" y="298"/>
                  </a:lnTo>
                  <a:lnTo>
                    <a:pt x="199" y="291"/>
                  </a:lnTo>
                  <a:lnTo>
                    <a:pt x="205" y="285"/>
                  </a:lnTo>
                  <a:lnTo>
                    <a:pt x="209" y="274"/>
                  </a:lnTo>
                  <a:lnTo>
                    <a:pt x="203" y="252"/>
                  </a:lnTo>
                  <a:lnTo>
                    <a:pt x="194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19"/>
          <p:cNvGrpSpPr>
            <a:grpSpLocks noChangeAspect="1"/>
          </p:cNvGrpSpPr>
          <p:nvPr/>
        </p:nvGrpSpPr>
        <p:grpSpPr bwMode="auto">
          <a:xfrm>
            <a:off x="1717268" y="350369"/>
            <a:ext cx="140525" cy="140525"/>
            <a:chOff x="1747" y="423"/>
            <a:chExt cx="575" cy="575"/>
          </a:xfrm>
          <a:solidFill>
            <a:schemeClr val="tx1"/>
          </a:solidFill>
        </p:grpSpPr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1899" y="577"/>
              <a:ext cx="271" cy="270"/>
            </a:xfrm>
            <a:custGeom>
              <a:avLst/>
              <a:gdLst>
                <a:gd name="T0" fmla="*/ 148 w 811"/>
                <a:gd name="T1" fmla="*/ 0 h 811"/>
                <a:gd name="T2" fmla="*/ 65 w 811"/>
                <a:gd name="T3" fmla="*/ 24 h 811"/>
                <a:gd name="T4" fmla="*/ 1 w 811"/>
                <a:gd name="T5" fmla="*/ 118 h 811"/>
                <a:gd name="T6" fmla="*/ 0 w 811"/>
                <a:gd name="T7" fmla="*/ 663 h 811"/>
                <a:gd name="T8" fmla="*/ 24 w 811"/>
                <a:gd name="T9" fmla="*/ 746 h 811"/>
                <a:gd name="T10" fmla="*/ 118 w 811"/>
                <a:gd name="T11" fmla="*/ 808 h 811"/>
                <a:gd name="T12" fmla="*/ 663 w 811"/>
                <a:gd name="T13" fmla="*/ 811 h 811"/>
                <a:gd name="T14" fmla="*/ 746 w 811"/>
                <a:gd name="T15" fmla="*/ 787 h 811"/>
                <a:gd name="T16" fmla="*/ 810 w 811"/>
                <a:gd name="T17" fmla="*/ 693 h 811"/>
                <a:gd name="T18" fmla="*/ 811 w 811"/>
                <a:gd name="T19" fmla="*/ 148 h 811"/>
                <a:gd name="T20" fmla="*/ 787 w 811"/>
                <a:gd name="T21" fmla="*/ 65 h 811"/>
                <a:gd name="T22" fmla="*/ 693 w 811"/>
                <a:gd name="T23" fmla="*/ 1 h 811"/>
                <a:gd name="T24" fmla="*/ 405 w 811"/>
                <a:gd name="T25" fmla="*/ 673 h 811"/>
                <a:gd name="T26" fmla="*/ 326 w 811"/>
                <a:gd name="T27" fmla="*/ 661 h 811"/>
                <a:gd name="T28" fmla="*/ 235 w 811"/>
                <a:gd name="T29" fmla="*/ 611 h 811"/>
                <a:gd name="T30" fmla="*/ 170 w 811"/>
                <a:gd name="T31" fmla="*/ 533 h 811"/>
                <a:gd name="T32" fmla="*/ 140 w 811"/>
                <a:gd name="T33" fmla="*/ 432 h 811"/>
                <a:gd name="T34" fmla="*/ 140 w 811"/>
                <a:gd name="T35" fmla="*/ 377 h 811"/>
                <a:gd name="T36" fmla="*/ 170 w 811"/>
                <a:gd name="T37" fmla="*/ 278 h 811"/>
                <a:gd name="T38" fmla="*/ 235 w 811"/>
                <a:gd name="T39" fmla="*/ 199 h 811"/>
                <a:gd name="T40" fmla="*/ 326 w 811"/>
                <a:gd name="T41" fmla="*/ 150 h 811"/>
                <a:gd name="T42" fmla="*/ 405 w 811"/>
                <a:gd name="T43" fmla="*/ 138 h 811"/>
                <a:gd name="T44" fmla="*/ 486 w 811"/>
                <a:gd name="T45" fmla="*/ 150 h 811"/>
                <a:gd name="T46" fmla="*/ 575 w 811"/>
                <a:gd name="T47" fmla="*/ 199 h 811"/>
                <a:gd name="T48" fmla="*/ 641 w 811"/>
                <a:gd name="T49" fmla="*/ 278 h 811"/>
                <a:gd name="T50" fmla="*/ 671 w 811"/>
                <a:gd name="T51" fmla="*/ 377 h 811"/>
                <a:gd name="T52" fmla="*/ 671 w 811"/>
                <a:gd name="T53" fmla="*/ 432 h 811"/>
                <a:gd name="T54" fmla="*/ 641 w 811"/>
                <a:gd name="T55" fmla="*/ 533 h 811"/>
                <a:gd name="T56" fmla="*/ 575 w 811"/>
                <a:gd name="T57" fmla="*/ 611 h 811"/>
                <a:gd name="T58" fmla="*/ 486 w 811"/>
                <a:gd name="T59" fmla="*/ 661 h 811"/>
                <a:gd name="T60" fmla="*/ 405 w 811"/>
                <a:gd name="T61" fmla="*/ 673 h 811"/>
                <a:gd name="T62" fmla="*/ 669 w 811"/>
                <a:gd name="T63" fmla="*/ 193 h 811"/>
                <a:gd name="T64" fmla="*/ 628 w 811"/>
                <a:gd name="T65" fmla="*/ 166 h 811"/>
                <a:gd name="T66" fmla="*/ 618 w 811"/>
                <a:gd name="T67" fmla="*/ 130 h 811"/>
                <a:gd name="T68" fmla="*/ 628 w 811"/>
                <a:gd name="T69" fmla="*/ 95 h 811"/>
                <a:gd name="T70" fmla="*/ 669 w 811"/>
                <a:gd name="T71" fmla="*/ 68 h 811"/>
                <a:gd name="T72" fmla="*/ 695 w 811"/>
                <a:gd name="T73" fmla="*/ 68 h 811"/>
                <a:gd name="T74" fmla="*/ 733 w 811"/>
                <a:gd name="T75" fmla="*/ 95 h 811"/>
                <a:gd name="T76" fmla="*/ 745 w 811"/>
                <a:gd name="T77" fmla="*/ 130 h 811"/>
                <a:gd name="T78" fmla="*/ 733 w 811"/>
                <a:gd name="T79" fmla="*/ 166 h 811"/>
                <a:gd name="T80" fmla="*/ 695 w 811"/>
                <a:gd name="T81" fmla="*/ 193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1" h="811">
                  <a:moveTo>
                    <a:pt x="663" y="0"/>
                  </a:moveTo>
                  <a:lnTo>
                    <a:pt x="148" y="0"/>
                  </a:lnTo>
                  <a:lnTo>
                    <a:pt x="118" y="1"/>
                  </a:lnTo>
                  <a:lnTo>
                    <a:pt x="65" y="24"/>
                  </a:lnTo>
                  <a:lnTo>
                    <a:pt x="24" y="65"/>
                  </a:lnTo>
                  <a:lnTo>
                    <a:pt x="1" y="118"/>
                  </a:lnTo>
                  <a:lnTo>
                    <a:pt x="0" y="148"/>
                  </a:lnTo>
                  <a:lnTo>
                    <a:pt x="0" y="663"/>
                  </a:lnTo>
                  <a:lnTo>
                    <a:pt x="1" y="693"/>
                  </a:lnTo>
                  <a:lnTo>
                    <a:pt x="24" y="746"/>
                  </a:lnTo>
                  <a:lnTo>
                    <a:pt x="65" y="787"/>
                  </a:lnTo>
                  <a:lnTo>
                    <a:pt x="118" y="808"/>
                  </a:lnTo>
                  <a:lnTo>
                    <a:pt x="148" y="811"/>
                  </a:lnTo>
                  <a:lnTo>
                    <a:pt x="663" y="811"/>
                  </a:lnTo>
                  <a:lnTo>
                    <a:pt x="693" y="808"/>
                  </a:lnTo>
                  <a:lnTo>
                    <a:pt x="746" y="787"/>
                  </a:lnTo>
                  <a:lnTo>
                    <a:pt x="787" y="746"/>
                  </a:lnTo>
                  <a:lnTo>
                    <a:pt x="810" y="693"/>
                  </a:lnTo>
                  <a:lnTo>
                    <a:pt x="811" y="663"/>
                  </a:lnTo>
                  <a:lnTo>
                    <a:pt x="811" y="148"/>
                  </a:lnTo>
                  <a:lnTo>
                    <a:pt x="810" y="118"/>
                  </a:lnTo>
                  <a:lnTo>
                    <a:pt x="787" y="65"/>
                  </a:lnTo>
                  <a:lnTo>
                    <a:pt x="746" y="24"/>
                  </a:lnTo>
                  <a:lnTo>
                    <a:pt x="693" y="1"/>
                  </a:lnTo>
                  <a:lnTo>
                    <a:pt x="663" y="0"/>
                  </a:lnTo>
                  <a:close/>
                  <a:moveTo>
                    <a:pt x="405" y="673"/>
                  </a:moveTo>
                  <a:lnTo>
                    <a:pt x="377" y="671"/>
                  </a:lnTo>
                  <a:lnTo>
                    <a:pt x="326" y="661"/>
                  </a:lnTo>
                  <a:lnTo>
                    <a:pt x="278" y="640"/>
                  </a:lnTo>
                  <a:lnTo>
                    <a:pt x="235" y="611"/>
                  </a:lnTo>
                  <a:lnTo>
                    <a:pt x="199" y="575"/>
                  </a:lnTo>
                  <a:lnTo>
                    <a:pt x="170" y="533"/>
                  </a:lnTo>
                  <a:lnTo>
                    <a:pt x="150" y="484"/>
                  </a:lnTo>
                  <a:lnTo>
                    <a:pt x="140" y="432"/>
                  </a:lnTo>
                  <a:lnTo>
                    <a:pt x="138" y="405"/>
                  </a:lnTo>
                  <a:lnTo>
                    <a:pt x="140" y="377"/>
                  </a:lnTo>
                  <a:lnTo>
                    <a:pt x="150" y="326"/>
                  </a:lnTo>
                  <a:lnTo>
                    <a:pt x="170" y="278"/>
                  </a:lnTo>
                  <a:lnTo>
                    <a:pt x="199" y="235"/>
                  </a:lnTo>
                  <a:lnTo>
                    <a:pt x="235" y="199"/>
                  </a:lnTo>
                  <a:lnTo>
                    <a:pt x="278" y="170"/>
                  </a:lnTo>
                  <a:lnTo>
                    <a:pt x="326" y="150"/>
                  </a:lnTo>
                  <a:lnTo>
                    <a:pt x="377" y="138"/>
                  </a:lnTo>
                  <a:lnTo>
                    <a:pt x="405" y="138"/>
                  </a:lnTo>
                  <a:lnTo>
                    <a:pt x="432" y="138"/>
                  </a:lnTo>
                  <a:lnTo>
                    <a:pt x="486" y="150"/>
                  </a:lnTo>
                  <a:lnTo>
                    <a:pt x="533" y="170"/>
                  </a:lnTo>
                  <a:lnTo>
                    <a:pt x="575" y="199"/>
                  </a:lnTo>
                  <a:lnTo>
                    <a:pt x="612" y="235"/>
                  </a:lnTo>
                  <a:lnTo>
                    <a:pt x="641" y="278"/>
                  </a:lnTo>
                  <a:lnTo>
                    <a:pt x="661" y="326"/>
                  </a:lnTo>
                  <a:lnTo>
                    <a:pt x="671" y="377"/>
                  </a:lnTo>
                  <a:lnTo>
                    <a:pt x="673" y="405"/>
                  </a:lnTo>
                  <a:lnTo>
                    <a:pt x="671" y="432"/>
                  </a:lnTo>
                  <a:lnTo>
                    <a:pt x="661" y="484"/>
                  </a:lnTo>
                  <a:lnTo>
                    <a:pt x="641" y="533"/>
                  </a:lnTo>
                  <a:lnTo>
                    <a:pt x="612" y="575"/>
                  </a:lnTo>
                  <a:lnTo>
                    <a:pt x="575" y="611"/>
                  </a:lnTo>
                  <a:lnTo>
                    <a:pt x="533" y="640"/>
                  </a:lnTo>
                  <a:lnTo>
                    <a:pt x="486" y="661"/>
                  </a:lnTo>
                  <a:lnTo>
                    <a:pt x="432" y="671"/>
                  </a:lnTo>
                  <a:lnTo>
                    <a:pt x="405" y="673"/>
                  </a:lnTo>
                  <a:close/>
                  <a:moveTo>
                    <a:pt x="682" y="193"/>
                  </a:moveTo>
                  <a:lnTo>
                    <a:pt x="669" y="193"/>
                  </a:lnTo>
                  <a:lnTo>
                    <a:pt x="646" y="183"/>
                  </a:lnTo>
                  <a:lnTo>
                    <a:pt x="628" y="166"/>
                  </a:lnTo>
                  <a:lnTo>
                    <a:pt x="620" y="143"/>
                  </a:lnTo>
                  <a:lnTo>
                    <a:pt x="618" y="130"/>
                  </a:lnTo>
                  <a:lnTo>
                    <a:pt x="620" y="117"/>
                  </a:lnTo>
                  <a:lnTo>
                    <a:pt x="628" y="95"/>
                  </a:lnTo>
                  <a:lnTo>
                    <a:pt x="646" y="78"/>
                  </a:lnTo>
                  <a:lnTo>
                    <a:pt x="669" y="68"/>
                  </a:lnTo>
                  <a:lnTo>
                    <a:pt x="682" y="66"/>
                  </a:lnTo>
                  <a:lnTo>
                    <a:pt x="695" y="68"/>
                  </a:lnTo>
                  <a:lnTo>
                    <a:pt x="716" y="78"/>
                  </a:lnTo>
                  <a:lnTo>
                    <a:pt x="733" y="95"/>
                  </a:lnTo>
                  <a:lnTo>
                    <a:pt x="744" y="117"/>
                  </a:lnTo>
                  <a:lnTo>
                    <a:pt x="745" y="130"/>
                  </a:lnTo>
                  <a:lnTo>
                    <a:pt x="744" y="143"/>
                  </a:lnTo>
                  <a:lnTo>
                    <a:pt x="733" y="166"/>
                  </a:lnTo>
                  <a:lnTo>
                    <a:pt x="716" y="183"/>
                  </a:lnTo>
                  <a:lnTo>
                    <a:pt x="695" y="193"/>
                  </a:lnTo>
                  <a:lnTo>
                    <a:pt x="682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983" y="660"/>
              <a:ext cx="103" cy="103"/>
            </a:xfrm>
            <a:custGeom>
              <a:avLst/>
              <a:gdLst>
                <a:gd name="T0" fmla="*/ 154 w 308"/>
                <a:gd name="T1" fmla="*/ 0 h 308"/>
                <a:gd name="T2" fmla="*/ 124 w 308"/>
                <a:gd name="T3" fmla="*/ 3 h 308"/>
                <a:gd name="T4" fmla="*/ 67 w 308"/>
                <a:gd name="T5" fmla="*/ 26 h 308"/>
                <a:gd name="T6" fmla="*/ 26 w 308"/>
                <a:gd name="T7" fmla="*/ 67 h 308"/>
                <a:gd name="T8" fmla="*/ 3 w 308"/>
                <a:gd name="T9" fmla="*/ 122 h 308"/>
                <a:gd name="T10" fmla="*/ 0 w 308"/>
                <a:gd name="T11" fmla="*/ 154 h 308"/>
                <a:gd name="T12" fmla="*/ 3 w 308"/>
                <a:gd name="T13" fmla="*/ 185 h 308"/>
                <a:gd name="T14" fmla="*/ 26 w 308"/>
                <a:gd name="T15" fmla="*/ 240 h 308"/>
                <a:gd name="T16" fmla="*/ 67 w 308"/>
                <a:gd name="T17" fmla="*/ 283 h 308"/>
                <a:gd name="T18" fmla="*/ 124 w 308"/>
                <a:gd name="T19" fmla="*/ 307 h 308"/>
                <a:gd name="T20" fmla="*/ 154 w 308"/>
                <a:gd name="T21" fmla="*/ 308 h 308"/>
                <a:gd name="T22" fmla="*/ 186 w 308"/>
                <a:gd name="T23" fmla="*/ 307 h 308"/>
                <a:gd name="T24" fmla="*/ 242 w 308"/>
                <a:gd name="T25" fmla="*/ 283 h 308"/>
                <a:gd name="T26" fmla="*/ 284 w 308"/>
                <a:gd name="T27" fmla="*/ 240 h 308"/>
                <a:gd name="T28" fmla="*/ 307 w 308"/>
                <a:gd name="T29" fmla="*/ 185 h 308"/>
                <a:gd name="T30" fmla="*/ 308 w 308"/>
                <a:gd name="T31" fmla="*/ 154 h 308"/>
                <a:gd name="T32" fmla="*/ 307 w 308"/>
                <a:gd name="T33" fmla="*/ 122 h 308"/>
                <a:gd name="T34" fmla="*/ 284 w 308"/>
                <a:gd name="T35" fmla="*/ 67 h 308"/>
                <a:gd name="T36" fmla="*/ 242 w 308"/>
                <a:gd name="T37" fmla="*/ 26 h 308"/>
                <a:gd name="T38" fmla="*/ 186 w 308"/>
                <a:gd name="T39" fmla="*/ 3 h 308"/>
                <a:gd name="T40" fmla="*/ 154 w 308"/>
                <a:gd name="T4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" h="308">
                  <a:moveTo>
                    <a:pt x="154" y="0"/>
                  </a:moveTo>
                  <a:lnTo>
                    <a:pt x="124" y="3"/>
                  </a:lnTo>
                  <a:lnTo>
                    <a:pt x="67" y="26"/>
                  </a:lnTo>
                  <a:lnTo>
                    <a:pt x="26" y="67"/>
                  </a:lnTo>
                  <a:lnTo>
                    <a:pt x="3" y="122"/>
                  </a:lnTo>
                  <a:lnTo>
                    <a:pt x="0" y="154"/>
                  </a:lnTo>
                  <a:lnTo>
                    <a:pt x="3" y="185"/>
                  </a:lnTo>
                  <a:lnTo>
                    <a:pt x="26" y="240"/>
                  </a:lnTo>
                  <a:lnTo>
                    <a:pt x="67" y="283"/>
                  </a:lnTo>
                  <a:lnTo>
                    <a:pt x="124" y="307"/>
                  </a:lnTo>
                  <a:lnTo>
                    <a:pt x="154" y="308"/>
                  </a:lnTo>
                  <a:lnTo>
                    <a:pt x="186" y="307"/>
                  </a:lnTo>
                  <a:lnTo>
                    <a:pt x="242" y="283"/>
                  </a:lnTo>
                  <a:lnTo>
                    <a:pt x="284" y="240"/>
                  </a:lnTo>
                  <a:lnTo>
                    <a:pt x="307" y="185"/>
                  </a:lnTo>
                  <a:lnTo>
                    <a:pt x="308" y="154"/>
                  </a:lnTo>
                  <a:lnTo>
                    <a:pt x="307" y="122"/>
                  </a:lnTo>
                  <a:lnTo>
                    <a:pt x="284" y="67"/>
                  </a:lnTo>
                  <a:lnTo>
                    <a:pt x="242" y="26"/>
                  </a:lnTo>
                  <a:lnTo>
                    <a:pt x="186" y="3"/>
                  </a:lnTo>
                  <a:lnTo>
                    <a:pt x="1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1747" y="423"/>
              <a:ext cx="575" cy="575"/>
            </a:xfrm>
            <a:custGeom>
              <a:avLst/>
              <a:gdLst>
                <a:gd name="T0" fmla="*/ 819 w 1725"/>
                <a:gd name="T1" fmla="*/ 2 h 1725"/>
                <a:gd name="T2" fmla="*/ 647 w 1725"/>
                <a:gd name="T3" fmla="*/ 28 h 1725"/>
                <a:gd name="T4" fmla="*/ 489 w 1725"/>
                <a:gd name="T5" fmla="*/ 85 h 1725"/>
                <a:gd name="T6" fmla="*/ 346 w 1725"/>
                <a:gd name="T7" fmla="*/ 172 h 1725"/>
                <a:gd name="T8" fmla="*/ 223 w 1725"/>
                <a:gd name="T9" fmla="*/ 283 h 1725"/>
                <a:gd name="T10" fmla="*/ 124 w 1725"/>
                <a:gd name="T11" fmla="*/ 415 h 1725"/>
                <a:gd name="T12" fmla="*/ 52 w 1725"/>
                <a:gd name="T13" fmla="*/ 567 h 1725"/>
                <a:gd name="T14" fmla="*/ 10 w 1725"/>
                <a:gd name="T15" fmla="*/ 731 h 1725"/>
                <a:gd name="T16" fmla="*/ 0 w 1725"/>
                <a:gd name="T17" fmla="*/ 863 h 1725"/>
                <a:gd name="T18" fmla="*/ 10 w 1725"/>
                <a:gd name="T19" fmla="*/ 994 h 1725"/>
                <a:gd name="T20" fmla="*/ 52 w 1725"/>
                <a:gd name="T21" fmla="*/ 1159 h 1725"/>
                <a:gd name="T22" fmla="*/ 124 w 1725"/>
                <a:gd name="T23" fmla="*/ 1310 h 1725"/>
                <a:gd name="T24" fmla="*/ 223 w 1725"/>
                <a:gd name="T25" fmla="*/ 1443 h 1725"/>
                <a:gd name="T26" fmla="*/ 346 w 1725"/>
                <a:gd name="T27" fmla="*/ 1553 h 1725"/>
                <a:gd name="T28" fmla="*/ 489 w 1725"/>
                <a:gd name="T29" fmla="*/ 1640 h 1725"/>
                <a:gd name="T30" fmla="*/ 647 w 1725"/>
                <a:gd name="T31" fmla="*/ 1698 h 1725"/>
                <a:gd name="T32" fmla="*/ 819 w 1725"/>
                <a:gd name="T33" fmla="*/ 1724 h 1725"/>
                <a:gd name="T34" fmla="*/ 907 w 1725"/>
                <a:gd name="T35" fmla="*/ 1724 h 1725"/>
                <a:gd name="T36" fmla="*/ 1078 w 1725"/>
                <a:gd name="T37" fmla="*/ 1698 h 1725"/>
                <a:gd name="T38" fmla="*/ 1237 w 1725"/>
                <a:gd name="T39" fmla="*/ 1640 h 1725"/>
                <a:gd name="T40" fmla="*/ 1379 w 1725"/>
                <a:gd name="T41" fmla="*/ 1553 h 1725"/>
                <a:gd name="T42" fmla="*/ 1500 w 1725"/>
                <a:gd name="T43" fmla="*/ 1443 h 1725"/>
                <a:gd name="T44" fmla="*/ 1600 w 1725"/>
                <a:gd name="T45" fmla="*/ 1310 h 1725"/>
                <a:gd name="T46" fmla="*/ 1673 w 1725"/>
                <a:gd name="T47" fmla="*/ 1159 h 1725"/>
                <a:gd name="T48" fmla="*/ 1715 w 1725"/>
                <a:gd name="T49" fmla="*/ 994 h 1725"/>
                <a:gd name="T50" fmla="*/ 1725 w 1725"/>
                <a:gd name="T51" fmla="*/ 863 h 1725"/>
                <a:gd name="T52" fmla="*/ 1715 w 1725"/>
                <a:gd name="T53" fmla="*/ 731 h 1725"/>
                <a:gd name="T54" fmla="*/ 1673 w 1725"/>
                <a:gd name="T55" fmla="*/ 567 h 1725"/>
                <a:gd name="T56" fmla="*/ 1600 w 1725"/>
                <a:gd name="T57" fmla="*/ 415 h 1725"/>
                <a:gd name="T58" fmla="*/ 1500 w 1725"/>
                <a:gd name="T59" fmla="*/ 283 h 1725"/>
                <a:gd name="T60" fmla="*/ 1379 w 1725"/>
                <a:gd name="T61" fmla="*/ 172 h 1725"/>
                <a:gd name="T62" fmla="*/ 1237 w 1725"/>
                <a:gd name="T63" fmla="*/ 85 h 1725"/>
                <a:gd name="T64" fmla="*/ 1078 w 1725"/>
                <a:gd name="T65" fmla="*/ 28 h 1725"/>
                <a:gd name="T66" fmla="*/ 907 w 1725"/>
                <a:gd name="T67" fmla="*/ 2 h 1725"/>
                <a:gd name="T68" fmla="*/ 1381 w 1725"/>
                <a:gd name="T69" fmla="*/ 1123 h 1725"/>
                <a:gd name="T70" fmla="*/ 1369 w 1725"/>
                <a:gd name="T71" fmla="*/ 1201 h 1725"/>
                <a:gd name="T72" fmla="*/ 1322 w 1725"/>
                <a:gd name="T73" fmla="*/ 1288 h 1725"/>
                <a:gd name="T74" fmla="*/ 1244 w 1725"/>
                <a:gd name="T75" fmla="*/ 1352 h 1725"/>
                <a:gd name="T76" fmla="*/ 1146 w 1725"/>
                <a:gd name="T77" fmla="*/ 1383 h 1725"/>
                <a:gd name="T78" fmla="*/ 605 w 1725"/>
                <a:gd name="T79" fmla="*/ 1383 h 1725"/>
                <a:gd name="T80" fmla="*/ 527 w 1725"/>
                <a:gd name="T81" fmla="*/ 1372 h 1725"/>
                <a:gd name="T82" fmla="*/ 438 w 1725"/>
                <a:gd name="T83" fmla="*/ 1324 h 1725"/>
                <a:gd name="T84" fmla="*/ 375 w 1725"/>
                <a:gd name="T85" fmla="*/ 1247 h 1725"/>
                <a:gd name="T86" fmla="*/ 344 w 1725"/>
                <a:gd name="T87" fmla="*/ 1149 h 1725"/>
                <a:gd name="T88" fmla="*/ 343 w 1725"/>
                <a:gd name="T89" fmla="*/ 608 h 1725"/>
                <a:gd name="T90" fmla="*/ 355 w 1725"/>
                <a:gd name="T91" fmla="*/ 531 h 1725"/>
                <a:gd name="T92" fmla="*/ 404 w 1725"/>
                <a:gd name="T93" fmla="*/ 441 h 1725"/>
                <a:gd name="T94" fmla="*/ 480 w 1725"/>
                <a:gd name="T95" fmla="*/ 378 h 1725"/>
                <a:gd name="T96" fmla="*/ 578 w 1725"/>
                <a:gd name="T97" fmla="*/ 348 h 1725"/>
                <a:gd name="T98" fmla="*/ 1120 w 1725"/>
                <a:gd name="T99" fmla="*/ 346 h 1725"/>
                <a:gd name="T100" fmla="*/ 1198 w 1725"/>
                <a:gd name="T101" fmla="*/ 358 h 1725"/>
                <a:gd name="T102" fmla="*/ 1286 w 1725"/>
                <a:gd name="T103" fmla="*/ 407 h 1725"/>
                <a:gd name="T104" fmla="*/ 1350 w 1725"/>
                <a:gd name="T105" fmla="*/ 483 h 1725"/>
                <a:gd name="T106" fmla="*/ 1381 w 1725"/>
                <a:gd name="T107" fmla="*/ 581 h 1725"/>
                <a:gd name="T108" fmla="*/ 1381 w 1725"/>
                <a:gd name="T109" fmla="*/ 1123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5" h="1725">
                  <a:moveTo>
                    <a:pt x="862" y="0"/>
                  </a:moveTo>
                  <a:lnTo>
                    <a:pt x="819" y="2"/>
                  </a:lnTo>
                  <a:lnTo>
                    <a:pt x="731" y="10"/>
                  </a:lnTo>
                  <a:lnTo>
                    <a:pt x="647" y="28"/>
                  </a:lnTo>
                  <a:lnTo>
                    <a:pt x="566" y="52"/>
                  </a:lnTo>
                  <a:lnTo>
                    <a:pt x="489" y="85"/>
                  </a:lnTo>
                  <a:lnTo>
                    <a:pt x="415" y="126"/>
                  </a:lnTo>
                  <a:lnTo>
                    <a:pt x="346" y="172"/>
                  </a:lnTo>
                  <a:lnTo>
                    <a:pt x="282" y="225"/>
                  </a:lnTo>
                  <a:lnTo>
                    <a:pt x="223" y="283"/>
                  </a:lnTo>
                  <a:lnTo>
                    <a:pt x="172" y="346"/>
                  </a:lnTo>
                  <a:lnTo>
                    <a:pt x="124" y="415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7" y="647"/>
                  </a:lnTo>
                  <a:lnTo>
                    <a:pt x="10" y="731"/>
                  </a:lnTo>
                  <a:lnTo>
                    <a:pt x="1" y="819"/>
                  </a:lnTo>
                  <a:lnTo>
                    <a:pt x="0" y="863"/>
                  </a:lnTo>
                  <a:lnTo>
                    <a:pt x="1" y="907"/>
                  </a:lnTo>
                  <a:lnTo>
                    <a:pt x="10" y="994"/>
                  </a:lnTo>
                  <a:lnTo>
                    <a:pt x="27" y="1078"/>
                  </a:lnTo>
                  <a:lnTo>
                    <a:pt x="52" y="1159"/>
                  </a:lnTo>
                  <a:lnTo>
                    <a:pt x="85" y="1237"/>
                  </a:lnTo>
                  <a:lnTo>
                    <a:pt x="124" y="1310"/>
                  </a:lnTo>
                  <a:lnTo>
                    <a:pt x="172" y="1379"/>
                  </a:lnTo>
                  <a:lnTo>
                    <a:pt x="223" y="1443"/>
                  </a:lnTo>
                  <a:lnTo>
                    <a:pt x="282" y="1502"/>
                  </a:lnTo>
                  <a:lnTo>
                    <a:pt x="346" y="1553"/>
                  </a:lnTo>
                  <a:lnTo>
                    <a:pt x="415" y="1601"/>
                  </a:lnTo>
                  <a:lnTo>
                    <a:pt x="489" y="1640"/>
                  </a:lnTo>
                  <a:lnTo>
                    <a:pt x="566" y="1673"/>
                  </a:lnTo>
                  <a:lnTo>
                    <a:pt x="647" y="1698"/>
                  </a:lnTo>
                  <a:lnTo>
                    <a:pt x="731" y="1715"/>
                  </a:lnTo>
                  <a:lnTo>
                    <a:pt x="819" y="1724"/>
                  </a:lnTo>
                  <a:lnTo>
                    <a:pt x="862" y="1725"/>
                  </a:lnTo>
                  <a:lnTo>
                    <a:pt x="907" y="1724"/>
                  </a:lnTo>
                  <a:lnTo>
                    <a:pt x="994" y="1715"/>
                  </a:lnTo>
                  <a:lnTo>
                    <a:pt x="1078" y="1698"/>
                  </a:lnTo>
                  <a:lnTo>
                    <a:pt x="1159" y="1673"/>
                  </a:lnTo>
                  <a:lnTo>
                    <a:pt x="1237" y="1640"/>
                  </a:lnTo>
                  <a:lnTo>
                    <a:pt x="1310" y="1601"/>
                  </a:lnTo>
                  <a:lnTo>
                    <a:pt x="1379" y="1553"/>
                  </a:lnTo>
                  <a:lnTo>
                    <a:pt x="1443" y="1502"/>
                  </a:lnTo>
                  <a:lnTo>
                    <a:pt x="1500" y="1443"/>
                  </a:lnTo>
                  <a:lnTo>
                    <a:pt x="1554" y="1379"/>
                  </a:lnTo>
                  <a:lnTo>
                    <a:pt x="1600" y="1310"/>
                  </a:lnTo>
                  <a:lnTo>
                    <a:pt x="1640" y="1237"/>
                  </a:lnTo>
                  <a:lnTo>
                    <a:pt x="1673" y="1159"/>
                  </a:lnTo>
                  <a:lnTo>
                    <a:pt x="1698" y="1078"/>
                  </a:lnTo>
                  <a:lnTo>
                    <a:pt x="1715" y="994"/>
                  </a:lnTo>
                  <a:lnTo>
                    <a:pt x="1724" y="907"/>
                  </a:lnTo>
                  <a:lnTo>
                    <a:pt x="1725" y="863"/>
                  </a:lnTo>
                  <a:lnTo>
                    <a:pt x="1724" y="819"/>
                  </a:lnTo>
                  <a:lnTo>
                    <a:pt x="1715" y="731"/>
                  </a:lnTo>
                  <a:lnTo>
                    <a:pt x="1698" y="647"/>
                  </a:lnTo>
                  <a:lnTo>
                    <a:pt x="1673" y="567"/>
                  </a:lnTo>
                  <a:lnTo>
                    <a:pt x="1640" y="489"/>
                  </a:lnTo>
                  <a:lnTo>
                    <a:pt x="1600" y="415"/>
                  </a:lnTo>
                  <a:lnTo>
                    <a:pt x="1554" y="346"/>
                  </a:lnTo>
                  <a:lnTo>
                    <a:pt x="1500" y="283"/>
                  </a:lnTo>
                  <a:lnTo>
                    <a:pt x="1443" y="225"/>
                  </a:lnTo>
                  <a:lnTo>
                    <a:pt x="1379" y="172"/>
                  </a:lnTo>
                  <a:lnTo>
                    <a:pt x="1310" y="126"/>
                  </a:lnTo>
                  <a:lnTo>
                    <a:pt x="1237" y="85"/>
                  </a:lnTo>
                  <a:lnTo>
                    <a:pt x="1159" y="52"/>
                  </a:lnTo>
                  <a:lnTo>
                    <a:pt x="1078" y="28"/>
                  </a:lnTo>
                  <a:lnTo>
                    <a:pt x="994" y="10"/>
                  </a:lnTo>
                  <a:lnTo>
                    <a:pt x="907" y="2"/>
                  </a:lnTo>
                  <a:lnTo>
                    <a:pt x="862" y="0"/>
                  </a:lnTo>
                  <a:close/>
                  <a:moveTo>
                    <a:pt x="1381" y="1123"/>
                  </a:moveTo>
                  <a:lnTo>
                    <a:pt x="1381" y="1149"/>
                  </a:lnTo>
                  <a:lnTo>
                    <a:pt x="1369" y="1201"/>
                  </a:lnTo>
                  <a:lnTo>
                    <a:pt x="1350" y="1247"/>
                  </a:lnTo>
                  <a:lnTo>
                    <a:pt x="1322" y="1288"/>
                  </a:lnTo>
                  <a:lnTo>
                    <a:pt x="1286" y="1324"/>
                  </a:lnTo>
                  <a:lnTo>
                    <a:pt x="1244" y="1352"/>
                  </a:lnTo>
                  <a:lnTo>
                    <a:pt x="1198" y="1372"/>
                  </a:lnTo>
                  <a:lnTo>
                    <a:pt x="1146" y="1383"/>
                  </a:lnTo>
                  <a:lnTo>
                    <a:pt x="1120" y="1383"/>
                  </a:lnTo>
                  <a:lnTo>
                    <a:pt x="605" y="1383"/>
                  </a:lnTo>
                  <a:lnTo>
                    <a:pt x="578" y="1383"/>
                  </a:lnTo>
                  <a:lnTo>
                    <a:pt x="527" y="1372"/>
                  </a:lnTo>
                  <a:lnTo>
                    <a:pt x="480" y="1352"/>
                  </a:lnTo>
                  <a:lnTo>
                    <a:pt x="438" y="1324"/>
                  </a:lnTo>
                  <a:lnTo>
                    <a:pt x="404" y="1288"/>
                  </a:lnTo>
                  <a:lnTo>
                    <a:pt x="375" y="1247"/>
                  </a:lnTo>
                  <a:lnTo>
                    <a:pt x="355" y="1201"/>
                  </a:lnTo>
                  <a:lnTo>
                    <a:pt x="344" y="1149"/>
                  </a:lnTo>
                  <a:lnTo>
                    <a:pt x="343" y="1123"/>
                  </a:lnTo>
                  <a:lnTo>
                    <a:pt x="343" y="608"/>
                  </a:lnTo>
                  <a:lnTo>
                    <a:pt x="344" y="581"/>
                  </a:lnTo>
                  <a:lnTo>
                    <a:pt x="355" y="531"/>
                  </a:lnTo>
                  <a:lnTo>
                    <a:pt x="375" y="483"/>
                  </a:lnTo>
                  <a:lnTo>
                    <a:pt x="404" y="441"/>
                  </a:lnTo>
                  <a:lnTo>
                    <a:pt x="438" y="407"/>
                  </a:lnTo>
                  <a:lnTo>
                    <a:pt x="480" y="378"/>
                  </a:lnTo>
                  <a:lnTo>
                    <a:pt x="527" y="358"/>
                  </a:lnTo>
                  <a:lnTo>
                    <a:pt x="578" y="348"/>
                  </a:lnTo>
                  <a:lnTo>
                    <a:pt x="605" y="346"/>
                  </a:lnTo>
                  <a:lnTo>
                    <a:pt x="1120" y="346"/>
                  </a:lnTo>
                  <a:lnTo>
                    <a:pt x="1146" y="348"/>
                  </a:lnTo>
                  <a:lnTo>
                    <a:pt x="1198" y="358"/>
                  </a:lnTo>
                  <a:lnTo>
                    <a:pt x="1244" y="378"/>
                  </a:lnTo>
                  <a:lnTo>
                    <a:pt x="1286" y="407"/>
                  </a:lnTo>
                  <a:lnTo>
                    <a:pt x="1322" y="441"/>
                  </a:lnTo>
                  <a:lnTo>
                    <a:pt x="1350" y="483"/>
                  </a:lnTo>
                  <a:lnTo>
                    <a:pt x="1369" y="531"/>
                  </a:lnTo>
                  <a:lnTo>
                    <a:pt x="1381" y="581"/>
                  </a:lnTo>
                  <a:lnTo>
                    <a:pt x="1381" y="608"/>
                  </a:lnTo>
                  <a:lnTo>
                    <a:pt x="1381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10260964" y="312909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kern="0" dirty="0" smtClean="0">
                <a:solidFill>
                  <a:prstClr val="black"/>
                </a:solidFill>
              </a:rPr>
              <a:t>0%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609074" y="312909"/>
            <a:ext cx="6303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kern="0" dirty="0" smtClean="0">
                <a:solidFill>
                  <a:prstClr val="black"/>
                </a:solidFill>
              </a:rPr>
              <a:t>02:22 AM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0" name="Freeform 26"/>
          <p:cNvSpPr>
            <a:spLocks noEditPoints="1"/>
          </p:cNvSpPr>
          <p:nvPr/>
        </p:nvSpPr>
        <p:spPr bwMode="auto">
          <a:xfrm>
            <a:off x="1423162" y="350369"/>
            <a:ext cx="179805" cy="140525"/>
          </a:xfrm>
          <a:custGeom>
            <a:avLst/>
            <a:gdLst>
              <a:gd name="T0" fmla="*/ 2528 w 5492"/>
              <a:gd name="T1" fmla="*/ 3685 h 4293"/>
              <a:gd name="T2" fmla="*/ 2403 w 5492"/>
              <a:gd name="T3" fmla="*/ 3950 h 4293"/>
              <a:gd name="T4" fmla="*/ 2527 w 5492"/>
              <a:gd name="T5" fmla="*/ 4215 h 4293"/>
              <a:gd name="T6" fmla="*/ 2783 w 5492"/>
              <a:gd name="T7" fmla="*/ 4293 h 4293"/>
              <a:gd name="T8" fmla="*/ 3051 w 5492"/>
              <a:gd name="T9" fmla="*/ 4114 h 4293"/>
              <a:gd name="T10" fmla="*/ 3077 w 5492"/>
              <a:gd name="T11" fmla="*/ 3848 h 4293"/>
              <a:gd name="T12" fmla="*/ 2849 w 5492"/>
              <a:gd name="T13" fmla="*/ 3622 h 4293"/>
              <a:gd name="T14" fmla="*/ 5194 w 5492"/>
              <a:gd name="T15" fmla="*/ 852 h 4293"/>
              <a:gd name="T16" fmla="*/ 4431 w 5492"/>
              <a:gd name="T17" fmla="*/ 373 h 4293"/>
              <a:gd name="T18" fmla="*/ 3574 w 5492"/>
              <a:gd name="T19" fmla="*/ 85 h 4293"/>
              <a:gd name="T20" fmla="*/ 2746 w 5492"/>
              <a:gd name="T21" fmla="*/ 0 h 4293"/>
              <a:gd name="T22" fmla="*/ 1919 w 5492"/>
              <a:gd name="T23" fmla="*/ 85 h 4293"/>
              <a:gd name="T24" fmla="*/ 1060 w 5492"/>
              <a:gd name="T25" fmla="*/ 373 h 4293"/>
              <a:gd name="T26" fmla="*/ 299 w 5492"/>
              <a:gd name="T27" fmla="*/ 852 h 4293"/>
              <a:gd name="T28" fmla="*/ 12 w 5492"/>
              <a:gd name="T29" fmla="*/ 1157 h 4293"/>
              <a:gd name="T30" fmla="*/ 71 w 5492"/>
              <a:gd name="T31" fmla="*/ 1432 h 4293"/>
              <a:gd name="T32" fmla="*/ 288 w 5492"/>
              <a:gd name="T33" fmla="*/ 1543 h 4293"/>
              <a:gd name="T34" fmla="*/ 522 w 5492"/>
              <a:gd name="T35" fmla="*/ 1477 h 4293"/>
              <a:gd name="T36" fmla="*/ 958 w 5492"/>
              <a:gd name="T37" fmla="*/ 1134 h 4293"/>
              <a:gd name="T38" fmla="*/ 1625 w 5492"/>
              <a:gd name="T39" fmla="*/ 813 h 4293"/>
              <a:gd name="T40" fmla="*/ 2746 w 5492"/>
              <a:gd name="T41" fmla="*/ 633 h 4293"/>
              <a:gd name="T42" fmla="*/ 3868 w 5492"/>
              <a:gd name="T43" fmla="*/ 813 h 4293"/>
              <a:gd name="T44" fmla="*/ 4534 w 5492"/>
              <a:gd name="T45" fmla="*/ 1134 h 4293"/>
              <a:gd name="T46" fmla="*/ 4969 w 5492"/>
              <a:gd name="T47" fmla="*/ 1477 h 4293"/>
              <a:gd name="T48" fmla="*/ 5263 w 5492"/>
              <a:gd name="T49" fmla="*/ 1532 h 4293"/>
              <a:gd name="T50" fmla="*/ 5456 w 5492"/>
              <a:gd name="T51" fmla="*/ 1383 h 4293"/>
              <a:gd name="T52" fmla="*/ 5456 w 5492"/>
              <a:gd name="T53" fmla="*/ 1102 h 4293"/>
              <a:gd name="T54" fmla="*/ 2332 w 5492"/>
              <a:gd name="T55" fmla="*/ 1230 h 4293"/>
              <a:gd name="T56" fmla="*/ 1094 w 5492"/>
              <a:gd name="T57" fmla="*/ 1739 h 4293"/>
              <a:gd name="T58" fmla="*/ 698 w 5492"/>
              <a:gd name="T59" fmla="*/ 2148 h 4293"/>
              <a:gd name="T60" fmla="*/ 759 w 5492"/>
              <a:gd name="T61" fmla="*/ 2452 h 4293"/>
              <a:gd name="T62" fmla="*/ 987 w 5492"/>
              <a:gd name="T63" fmla="*/ 2574 h 4293"/>
              <a:gd name="T64" fmla="*/ 1230 w 5492"/>
              <a:gd name="T65" fmla="*/ 2501 h 4293"/>
              <a:gd name="T66" fmla="*/ 1844 w 5492"/>
              <a:gd name="T67" fmla="*/ 2056 h 4293"/>
              <a:gd name="T68" fmla="*/ 2743 w 5492"/>
              <a:gd name="T69" fmla="*/ 1844 h 4293"/>
              <a:gd name="T70" fmla="*/ 3643 w 5492"/>
              <a:gd name="T71" fmla="*/ 2056 h 4293"/>
              <a:gd name="T72" fmla="*/ 4255 w 5492"/>
              <a:gd name="T73" fmla="*/ 2501 h 4293"/>
              <a:gd name="T74" fmla="*/ 4562 w 5492"/>
              <a:gd name="T75" fmla="*/ 2561 h 4293"/>
              <a:gd name="T76" fmla="*/ 4763 w 5492"/>
              <a:gd name="T77" fmla="*/ 2397 h 4293"/>
              <a:gd name="T78" fmla="*/ 4763 w 5492"/>
              <a:gd name="T79" fmla="*/ 2088 h 4293"/>
              <a:gd name="T80" fmla="*/ 4167 w 5492"/>
              <a:gd name="T81" fmla="*/ 1589 h 4293"/>
              <a:gd name="T82" fmla="*/ 2881 w 5492"/>
              <a:gd name="T83" fmla="*/ 1203 h 4293"/>
              <a:gd name="T84" fmla="*/ 2362 w 5492"/>
              <a:gd name="T85" fmla="*/ 2451 h 4293"/>
              <a:gd name="T86" fmla="*/ 1694 w 5492"/>
              <a:gd name="T87" fmla="*/ 2819 h 4293"/>
              <a:gd name="T88" fmla="*/ 1546 w 5492"/>
              <a:gd name="T89" fmla="*/ 3074 h 4293"/>
              <a:gd name="T90" fmla="*/ 1637 w 5492"/>
              <a:gd name="T91" fmla="*/ 3334 h 4293"/>
              <a:gd name="T92" fmla="*/ 1860 w 5492"/>
              <a:gd name="T93" fmla="*/ 3429 h 4293"/>
              <a:gd name="T94" fmla="*/ 2082 w 5492"/>
              <a:gd name="T95" fmla="*/ 3334 h 4293"/>
              <a:gd name="T96" fmla="*/ 2429 w 5492"/>
              <a:gd name="T97" fmla="*/ 3100 h 4293"/>
              <a:gd name="T98" fmla="*/ 2793 w 5492"/>
              <a:gd name="T99" fmla="*/ 3040 h 4293"/>
              <a:gd name="T100" fmla="*/ 3228 w 5492"/>
              <a:gd name="T101" fmla="*/ 3184 h 4293"/>
              <a:gd name="T102" fmla="*/ 3487 w 5492"/>
              <a:gd name="T103" fmla="*/ 3393 h 4293"/>
              <a:gd name="T104" fmla="*/ 3780 w 5492"/>
              <a:gd name="T105" fmla="*/ 3393 h 4293"/>
              <a:gd name="T106" fmla="*/ 3934 w 5492"/>
              <a:gd name="T107" fmla="*/ 3197 h 4293"/>
              <a:gd name="T108" fmla="*/ 3878 w 5492"/>
              <a:gd name="T109" fmla="*/ 2900 h 4293"/>
              <a:gd name="T110" fmla="*/ 3417 w 5492"/>
              <a:gd name="T111" fmla="*/ 2556 h 4293"/>
              <a:gd name="T112" fmla="*/ 2746 w 5492"/>
              <a:gd name="T113" fmla="*/ 2403 h 4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92" h="4293">
                <a:moveTo>
                  <a:pt x="2747" y="3607"/>
                </a:moveTo>
                <a:lnTo>
                  <a:pt x="2711" y="3609"/>
                </a:lnTo>
                <a:lnTo>
                  <a:pt x="2645" y="3622"/>
                </a:lnTo>
                <a:lnTo>
                  <a:pt x="2583" y="3649"/>
                </a:lnTo>
                <a:lnTo>
                  <a:pt x="2528" y="3685"/>
                </a:lnTo>
                <a:lnTo>
                  <a:pt x="2481" y="3733"/>
                </a:lnTo>
                <a:lnTo>
                  <a:pt x="2443" y="3787"/>
                </a:lnTo>
                <a:lnTo>
                  <a:pt x="2417" y="3848"/>
                </a:lnTo>
                <a:lnTo>
                  <a:pt x="2403" y="3916"/>
                </a:lnTo>
                <a:lnTo>
                  <a:pt x="2403" y="3950"/>
                </a:lnTo>
                <a:lnTo>
                  <a:pt x="2403" y="3986"/>
                </a:lnTo>
                <a:lnTo>
                  <a:pt x="2417" y="4052"/>
                </a:lnTo>
                <a:lnTo>
                  <a:pt x="2443" y="4114"/>
                </a:lnTo>
                <a:lnTo>
                  <a:pt x="2481" y="4169"/>
                </a:lnTo>
                <a:lnTo>
                  <a:pt x="2527" y="4215"/>
                </a:lnTo>
                <a:lnTo>
                  <a:pt x="2583" y="4253"/>
                </a:lnTo>
                <a:lnTo>
                  <a:pt x="2645" y="4279"/>
                </a:lnTo>
                <a:lnTo>
                  <a:pt x="2711" y="4293"/>
                </a:lnTo>
                <a:lnTo>
                  <a:pt x="2747" y="4293"/>
                </a:lnTo>
                <a:lnTo>
                  <a:pt x="2783" y="4293"/>
                </a:lnTo>
                <a:lnTo>
                  <a:pt x="2849" y="4279"/>
                </a:lnTo>
                <a:lnTo>
                  <a:pt x="2911" y="4253"/>
                </a:lnTo>
                <a:lnTo>
                  <a:pt x="2966" y="4215"/>
                </a:lnTo>
                <a:lnTo>
                  <a:pt x="3013" y="4169"/>
                </a:lnTo>
                <a:lnTo>
                  <a:pt x="3051" y="4114"/>
                </a:lnTo>
                <a:lnTo>
                  <a:pt x="3077" y="4052"/>
                </a:lnTo>
                <a:lnTo>
                  <a:pt x="3090" y="3986"/>
                </a:lnTo>
                <a:lnTo>
                  <a:pt x="3091" y="3950"/>
                </a:lnTo>
                <a:lnTo>
                  <a:pt x="3090" y="3916"/>
                </a:lnTo>
                <a:lnTo>
                  <a:pt x="3077" y="3848"/>
                </a:lnTo>
                <a:lnTo>
                  <a:pt x="3051" y="3787"/>
                </a:lnTo>
                <a:lnTo>
                  <a:pt x="3013" y="3733"/>
                </a:lnTo>
                <a:lnTo>
                  <a:pt x="2966" y="3685"/>
                </a:lnTo>
                <a:lnTo>
                  <a:pt x="2911" y="3648"/>
                </a:lnTo>
                <a:lnTo>
                  <a:pt x="2849" y="3622"/>
                </a:lnTo>
                <a:lnTo>
                  <a:pt x="2783" y="3609"/>
                </a:lnTo>
                <a:lnTo>
                  <a:pt x="2747" y="3607"/>
                </a:lnTo>
                <a:close/>
                <a:moveTo>
                  <a:pt x="5399" y="1030"/>
                </a:moveTo>
                <a:lnTo>
                  <a:pt x="5332" y="968"/>
                </a:lnTo>
                <a:lnTo>
                  <a:pt x="5194" y="852"/>
                </a:lnTo>
                <a:lnTo>
                  <a:pt x="5050" y="741"/>
                </a:lnTo>
                <a:lnTo>
                  <a:pt x="4902" y="638"/>
                </a:lnTo>
                <a:lnTo>
                  <a:pt x="4749" y="542"/>
                </a:lnTo>
                <a:lnTo>
                  <a:pt x="4592" y="454"/>
                </a:lnTo>
                <a:lnTo>
                  <a:pt x="4431" y="373"/>
                </a:lnTo>
                <a:lnTo>
                  <a:pt x="4266" y="300"/>
                </a:lnTo>
                <a:lnTo>
                  <a:pt x="4098" y="235"/>
                </a:lnTo>
                <a:lnTo>
                  <a:pt x="3927" y="178"/>
                </a:lnTo>
                <a:lnTo>
                  <a:pt x="3751" y="127"/>
                </a:lnTo>
                <a:lnTo>
                  <a:pt x="3574" y="85"/>
                </a:lnTo>
                <a:lnTo>
                  <a:pt x="3394" y="52"/>
                </a:lnTo>
                <a:lnTo>
                  <a:pt x="3211" y="26"/>
                </a:lnTo>
                <a:lnTo>
                  <a:pt x="3026" y="10"/>
                </a:lnTo>
                <a:lnTo>
                  <a:pt x="2839" y="2"/>
                </a:lnTo>
                <a:lnTo>
                  <a:pt x="2746" y="0"/>
                </a:lnTo>
                <a:lnTo>
                  <a:pt x="2652" y="2"/>
                </a:lnTo>
                <a:lnTo>
                  <a:pt x="2466" y="10"/>
                </a:lnTo>
                <a:lnTo>
                  <a:pt x="2282" y="26"/>
                </a:lnTo>
                <a:lnTo>
                  <a:pt x="2099" y="52"/>
                </a:lnTo>
                <a:lnTo>
                  <a:pt x="1919" y="85"/>
                </a:lnTo>
                <a:lnTo>
                  <a:pt x="1740" y="127"/>
                </a:lnTo>
                <a:lnTo>
                  <a:pt x="1566" y="178"/>
                </a:lnTo>
                <a:lnTo>
                  <a:pt x="1395" y="235"/>
                </a:lnTo>
                <a:lnTo>
                  <a:pt x="1226" y="300"/>
                </a:lnTo>
                <a:lnTo>
                  <a:pt x="1060" y="373"/>
                </a:lnTo>
                <a:lnTo>
                  <a:pt x="899" y="454"/>
                </a:lnTo>
                <a:lnTo>
                  <a:pt x="742" y="542"/>
                </a:lnTo>
                <a:lnTo>
                  <a:pt x="590" y="638"/>
                </a:lnTo>
                <a:lnTo>
                  <a:pt x="441" y="741"/>
                </a:lnTo>
                <a:lnTo>
                  <a:pt x="299" y="852"/>
                </a:lnTo>
                <a:lnTo>
                  <a:pt x="160" y="970"/>
                </a:lnTo>
                <a:lnTo>
                  <a:pt x="93" y="1030"/>
                </a:lnTo>
                <a:lnTo>
                  <a:pt x="71" y="1053"/>
                </a:lnTo>
                <a:lnTo>
                  <a:pt x="35" y="1104"/>
                </a:lnTo>
                <a:lnTo>
                  <a:pt x="12" y="1157"/>
                </a:lnTo>
                <a:lnTo>
                  <a:pt x="0" y="1215"/>
                </a:lnTo>
                <a:lnTo>
                  <a:pt x="0" y="1272"/>
                </a:lnTo>
                <a:lnTo>
                  <a:pt x="12" y="1328"/>
                </a:lnTo>
                <a:lnTo>
                  <a:pt x="35" y="1383"/>
                </a:lnTo>
                <a:lnTo>
                  <a:pt x="71" y="1432"/>
                </a:lnTo>
                <a:lnTo>
                  <a:pt x="93" y="1455"/>
                </a:lnTo>
                <a:lnTo>
                  <a:pt x="117" y="1477"/>
                </a:lnTo>
                <a:lnTo>
                  <a:pt x="170" y="1510"/>
                </a:lnTo>
                <a:lnTo>
                  <a:pt x="228" y="1532"/>
                </a:lnTo>
                <a:lnTo>
                  <a:pt x="288" y="1543"/>
                </a:lnTo>
                <a:lnTo>
                  <a:pt x="319" y="1543"/>
                </a:lnTo>
                <a:lnTo>
                  <a:pt x="350" y="1543"/>
                </a:lnTo>
                <a:lnTo>
                  <a:pt x="411" y="1532"/>
                </a:lnTo>
                <a:lnTo>
                  <a:pt x="469" y="1510"/>
                </a:lnTo>
                <a:lnTo>
                  <a:pt x="522" y="1477"/>
                </a:lnTo>
                <a:lnTo>
                  <a:pt x="546" y="1455"/>
                </a:lnTo>
                <a:lnTo>
                  <a:pt x="601" y="1405"/>
                </a:lnTo>
                <a:lnTo>
                  <a:pt x="716" y="1308"/>
                </a:lnTo>
                <a:lnTo>
                  <a:pt x="834" y="1218"/>
                </a:lnTo>
                <a:lnTo>
                  <a:pt x="958" y="1134"/>
                </a:lnTo>
                <a:lnTo>
                  <a:pt x="1085" y="1056"/>
                </a:lnTo>
                <a:lnTo>
                  <a:pt x="1215" y="986"/>
                </a:lnTo>
                <a:lnTo>
                  <a:pt x="1349" y="922"/>
                </a:lnTo>
                <a:lnTo>
                  <a:pt x="1485" y="865"/>
                </a:lnTo>
                <a:lnTo>
                  <a:pt x="1625" y="813"/>
                </a:lnTo>
                <a:lnTo>
                  <a:pt x="1768" y="768"/>
                </a:lnTo>
                <a:lnTo>
                  <a:pt x="1985" y="712"/>
                </a:lnTo>
                <a:lnTo>
                  <a:pt x="2285" y="662"/>
                </a:lnTo>
                <a:lnTo>
                  <a:pt x="2590" y="636"/>
                </a:lnTo>
                <a:lnTo>
                  <a:pt x="2746" y="633"/>
                </a:lnTo>
                <a:lnTo>
                  <a:pt x="2901" y="636"/>
                </a:lnTo>
                <a:lnTo>
                  <a:pt x="3208" y="662"/>
                </a:lnTo>
                <a:lnTo>
                  <a:pt x="3506" y="712"/>
                </a:lnTo>
                <a:lnTo>
                  <a:pt x="3725" y="768"/>
                </a:lnTo>
                <a:lnTo>
                  <a:pt x="3868" y="813"/>
                </a:lnTo>
                <a:lnTo>
                  <a:pt x="4007" y="865"/>
                </a:lnTo>
                <a:lnTo>
                  <a:pt x="4144" y="922"/>
                </a:lnTo>
                <a:lnTo>
                  <a:pt x="4277" y="986"/>
                </a:lnTo>
                <a:lnTo>
                  <a:pt x="4408" y="1056"/>
                </a:lnTo>
                <a:lnTo>
                  <a:pt x="4534" y="1134"/>
                </a:lnTo>
                <a:lnTo>
                  <a:pt x="4657" y="1218"/>
                </a:lnTo>
                <a:lnTo>
                  <a:pt x="4776" y="1307"/>
                </a:lnTo>
                <a:lnTo>
                  <a:pt x="4890" y="1403"/>
                </a:lnTo>
                <a:lnTo>
                  <a:pt x="4946" y="1455"/>
                </a:lnTo>
                <a:lnTo>
                  <a:pt x="4969" y="1477"/>
                </a:lnTo>
                <a:lnTo>
                  <a:pt x="5023" y="1509"/>
                </a:lnTo>
                <a:lnTo>
                  <a:pt x="5082" y="1532"/>
                </a:lnTo>
                <a:lnTo>
                  <a:pt x="5142" y="1542"/>
                </a:lnTo>
                <a:lnTo>
                  <a:pt x="5203" y="1542"/>
                </a:lnTo>
                <a:lnTo>
                  <a:pt x="5263" y="1532"/>
                </a:lnTo>
                <a:lnTo>
                  <a:pt x="5322" y="1509"/>
                </a:lnTo>
                <a:lnTo>
                  <a:pt x="5375" y="1477"/>
                </a:lnTo>
                <a:lnTo>
                  <a:pt x="5399" y="1455"/>
                </a:lnTo>
                <a:lnTo>
                  <a:pt x="5422" y="1432"/>
                </a:lnTo>
                <a:lnTo>
                  <a:pt x="5456" y="1383"/>
                </a:lnTo>
                <a:lnTo>
                  <a:pt x="5481" y="1328"/>
                </a:lnTo>
                <a:lnTo>
                  <a:pt x="5492" y="1272"/>
                </a:lnTo>
                <a:lnTo>
                  <a:pt x="5492" y="1215"/>
                </a:lnTo>
                <a:lnTo>
                  <a:pt x="5481" y="1157"/>
                </a:lnTo>
                <a:lnTo>
                  <a:pt x="5456" y="1102"/>
                </a:lnTo>
                <a:lnTo>
                  <a:pt x="5422" y="1053"/>
                </a:lnTo>
                <a:lnTo>
                  <a:pt x="5399" y="1030"/>
                </a:lnTo>
                <a:close/>
                <a:moveTo>
                  <a:pt x="2743" y="1202"/>
                </a:moveTo>
                <a:lnTo>
                  <a:pt x="2604" y="1203"/>
                </a:lnTo>
                <a:lnTo>
                  <a:pt x="2332" y="1230"/>
                </a:lnTo>
                <a:lnTo>
                  <a:pt x="2066" y="1282"/>
                </a:lnTo>
                <a:lnTo>
                  <a:pt x="1807" y="1360"/>
                </a:lnTo>
                <a:lnTo>
                  <a:pt x="1557" y="1462"/>
                </a:lnTo>
                <a:lnTo>
                  <a:pt x="1320" y="1589"/>
                </a:lnTo>
                <a:lnTo>
                  <a:pt x="1094" y="1739"/>
                </a:lnTo>
                <a:lnTo>
                  <a:pt x="882" y="1912"/>
                </a:lnTo>
                <a:lnTo>
                  <a:pt x="782" y="2008"/>
                </a:lnTo>
                <a:lnTo>
                  <a:pt x="759" y="2033"/>
                </a:lnTo>
                <a:lnTo>
                  <a:pt x="722" y="2088"/>
                </a:lnTo>
                <a:lnTo>
                  <a:pt x="698" y="2148"/>
                </a:lnTo>
                <a:lnTo>
                  <a:pt x="686" y="2211"/>
                </a:lnTo>
                <a:lnTo>
                  <a:pt x="686" y="2275"/>
                </a:lnTo>
                <a:lnTo>
                  <a:pt x="698" y="2337"/>
                </a:lnTo>
                <a:lnTo>
                  <a:pt x="722" y="2397"/>
                </a:lnTo>
                <a:lnTo>
                  <a:pt x="759" y="2452"/>
                </a:lnTo>
                <a:lnTo>
                  <a:pt x="782" y="2478"/>
                </a:lnTo>
                <a:lnTo>
                  <a:pt x="808" y="2501"/>
                </a:lnTo>
                <a:lnTo>
                  <a:pt x="863" y="2537"/>
                </a:lnTo>
                <a:lnTo>
                  <a:pt x="924" y="2561"/>
                </a:lnTo>
                <a:lnTo>
                  <a:pt x="987" y="2574"/>
                </a:lnTo>
                <a:lnTo>
                  <a:pt x="1019" y="2576"/>
                </a:lnTo>
                <a:lnTo>
                  <a:pt x="1052" y="2574"/>
                </a:lnTo>
                <a:lnTo>
                  <a:pt x="1115" y="2561"/>
                </a:lnTo>
                <a:lnTo>
                  <a:pt x="1176" y="2537"/>
                </a:lnTo>
                <a:lnTo>
                  <a:pt x="1230" y="2501"/>
                </a:lnTo>
                <a:lnTo>
                  <a:pt x="1256" y="2478"/>
                </a:lnTo>
                <a:lnTo>
                  <a:pt x="1331" y="2404"/>
                </a:lnTo>
                <a:lnTo>
                  <a:pt x="1493" y="2272"/>
                </a:lnTo>
                <a:lnTo>
                  <a:pt x="1664" y="2155"/>
                </a:lnTo>
                <a:lnTo>
                  <a:pt x="1844" y="2056"/>
                </a:lnTo>
                <a:lnTo>
                  <a:pt x="2033" y="1974"/>
                </a:lnTo>
                <a:lnTo>
                  <a:pt x="2229" y="1910"/>
                </a:lnTo>
                <a:lnTo>
                  <a:pt x="2432" y="1869"/>
                </a:lnTo>
                <a:lnTo>
                  <a:pt x="2638" y="1847"/>
                </a:lnTo>
                <a:lnTo>
                  <a:pt x="2743" y="1844"/>
                </a:lnTo>
                <a:lnTo>
                  <a:pt x="2848" y="1847"/>
                </a:lnTo>
                <a:lnTo>
                  <a:pt x="3055" y="1869"/>
                </a:lnTo>
                <a:lnTo>
                  <a:pt x="3257" y="1910"/>
                </a:lnTo>
                <a:lnTo>
                  <a:pt x="3453" y="1974"/>
                </a:lnTo>
                <a:lnTo>
                  <a:pt x="3643" y="2056"/>
                </a:lnTo>
                <a:lnTo>
                  <a:pt x="3823" y="2155"/>
                </a:lnTo>
                <a:lnTo>
                  <a:pt x="3994" y="2272"/>
                </a:lnTo>
                <a:lnTo>
                  <a:pt x="4154" y="2404"/>
                </a:lnTo>
                <a:lnTo>
                  <a:pt x="4230" y="2478"/>
                </a:lnTo>
                <a:lnTo>
                  <a:pt x="4255" y="2501"/>
                </a:lnTo>
                <a:lnTo>
                  <a:pt x="4311" y="2537"/>
                </a:lnTo>
                <a:lnTo>
                  <a:pt x="4372" y="2561"/>
                </a:lnTo>
                <a:lnTo>
                  <a:pt x="4435" y="2574"/>
                </a:lnTo>
                <a:lnTo>
                  <a:pt x="4500" y="2574"/>
                </a:lnTo>
                <a:lnTo>
                  <a:pt x="4562" y="2561"/>
                </a:lnTo>
                <a:lnTo>
                  <a:pt x="4622" y="2537"/>
                </a:lnTo>
                <a:lnTo>
                  <a:pt x="4678" y="2501"/>
                </a:lnTo>
                <a:lnTo>
                  <a:pt x="4703" y="2478"/>
                </a:lnTo>
                <a:lnTo>
                  <a:pt x="4727" y="2452"/>
                </a:lnTo>
                <a:lnTo>
                  <a:pt x="4763" y="2397"/>
                </a:lnTo>
                <a:lnTo>
                  <a:pt x="4788" y="2337"/>
                </a:lnTo>
                <a:lnTo>
                  <a:pt x="4801" y="2275"/>
                </a:lnTo>
                <a:lnTo>
                  <a:pt x="4801" y="2211"/>
                </a:lnTo>
                <a:lnTo>
                  <a:pt x="4788" y="2148"/>
                </a:lnTo>
                <a:lnTo>
                  <a:pt x="4763" y="2088"/>
                </a:lnTo>
                <a:lnTo>
                  <a:pt x="4727" y="2033"/>
                </a:lnTo>
                <a:lnTo>
                  <a:pt x="4703" y="2008"/>
                </a:lnTo>
                <a:lnTo>
                  <a:pt x="4603" y="1912"/>
                </a:lnTo>
                <a:lnTo>
                  <a:pt x="4392" y="1739"/>
                </a:lnTo>
                <a:lnTo>
                  <a:pt x="4167" y="1589"/>
                </a:lnTo>
                <a:lnTo>
                  <a:pt x="3928" y="1462"/>
                </a:lnTo>
                <a:lnTo>
                  <a:pt x="3679" y="1360"/>
                </a:lnTo>
                <a:lnTo>
                  <a:pt x="3421" y="1282"/>
                </a:lnTo>
                <a:lnTo>
                  <a:pt x="3155" y="1230"/>
                </a:lnTo>
                <a:lnTo>
                  <a:pt x="2881" y="1203"/>
                </a:lnTo>
                <a:lnTo>
                  <a:pt x="2743" y="1202"/>
                </a:lnTo>
                <a:close/>
                <a:moveTo>
                  <a:pt x="2746" y="2403"/>
                </a:moveTo>
                <a:lnTo>
                  <a:pt x="2668" y="2404"/>
                </a:lnTo>
                <a:lnTo>
                  <a:pt x="2514" y="2420"/>
                </a:lnTo>
                <a:lnTo>
                  <a:pt x="2362" y="2451"/>
                </a:lnTo>
                <a:lnTo>
                  <a:pt x="2217" y="2497"/>
                </a:lnTo>
                <a:lnTo>
                  <a:pt x="2076" y="2556"/>
                </a:lnTo>
                <a:lnTo>
                  <a:pt x="1940" y="2631"/>
                </a:lnTo>
                <a:lnTo>
                  <a:pt x="1814" y="2719"/>
                </a:lnTo>
                <a:lnTo>
                  <a:pt x="1694" y="2819"/>
                </a:lnTo>
                <a:lnTo>
                  <a:pt x="1637" y="2876"/>
                </a:lnTo>
                <a:lnTo>
                  <a:pt x="1615" y="2900"/>
                </a:lnTo>
                <a:lnTo>
                  <a:pt x="1580" y="2955"/>
                </a:lnTo>
                <a:lnTo>
                  <a:pt x="1557" y="3012"/>
                </a:lnTo>
                <a:lnTo>
                  <a:pt x="1546" y="3074"/>
                </a:lnTo>
                <a:lnTo>
                  <a:pt x="1546" y="3136"/>
                </a:lnTo>
                <a:lnTo>
                  <a:pt x="1557" y="3197"/>
                </a:lnTo>
                <a:lnTo>
                  <a:pt x="1580" y="3256"/>
                </a:lnTo>
                <a:lnTo>
                  <a:pt x="1615" y="3309"/>
                </a:lnTo>
                <a:lnTo>
                  <a:pt x="1637" y="3334"/>
                </a:lnTo>
                <a:lnTo>
                  <a:pt x="1661" y="3357"/>
                </a:lnTo>
                <a:lnTo>
                  <a:pt x="1713" y="3393"/>
                </a:lnTo>
                <a:lnTo>
                  <a:pt x="1769" y="3416"/>
                </a:lnTo>
                <a:lnTo>
                  <a:pt x="1830" y="3427"/>
                </a:lnTo>
                <a:lnTo>
                  <a:pt x="1860" y="3429"/>
                </a:lnTo>
                <a:lnTo>
                  <a:pt x="1890" y="3427"/>
                </a:lnTo>
                <a:lnTo>
                  <a:pt x="1949" y="3416"/>
                </a:lnTo>
                <a:lnTo>
                  <a:pt x="2005" y="3393"/>
                </a:lnTo>
                <a:lnTo>
                  <a:pt x="2057" y="3357"/>
                </a:lnTo>
                <a:lnTo>
                  <a:pt x="2082" y="3334"/>
                </a:lnTo>
                <a:lnTo>
                  <a:pt x="2115" y="3300"/>
                </a:lnTo>
                <a:lnTo>
                  <a:pt x="2187" y="3239"/>
                </a:lnTo>
                <a:lnTo>
                  <a:pt x="2263" y="3184"/>
                </a:lnTo>
                <a:lnTo>
                  <a:pt x="2344" y="3138"/>
                </a:lnTo>
                <a:lnTo>
                  <a:pt x="2429" y="3100"/>
                </a:lnTo>
                <a:lnTo>
                  <a:pt x="2517" y="3070"/>
                </a:lnTo>
                <a:lnTo>
                  <a:pt x="2607" y="3051"/>
                </a:lnTo>
                <a:lnTo>
                  <a:pt x="2699" y="3041"/>
                </a:lnTo>
                <a:lnTo>
                  <a:pt x="2746" y="3040"/>
                </a:lnTo>
                <a:lnTo>
                  <a:pt x="2793" y="3040"/>
                </a:lnTo>
                <a:lnTo>
                  <a:pt x="2885" y="3051"/>
                </a:lnTo>
                <a:lnTo>
                  <a:pt x="2976" y="3070"/>
                </a:lnTo>
                <a:lnTo>
                  <a:pt x="3064" y="3100"/>
                </a:lnTo>
                <a:lnTo>
                  <a:pt x="3147" y="3138"/>
                </a:lnTo>
                <a:lnTo>
                  <a:pt x="3228" y="3184"/>
                </a:lnTo>
                <a:lnTo>
                  <a:pt x="3304" y="3239"/>
                </a:lnTo>
                <a:lnTo>
                  <a:pt x="3376" y="3300"/>
                </a:lnTo>
                <a:lnTo>
                  <a:pt x="3411" y="3334"/>
                </a:lnTo>
                <a:lnTo>
                  <a:pt x="3434" y="3357"/>
                </a:lnTo>
                <a:lnTo>
                  <a:pt x="3487" y="3393"/>
                </a:lnTo>
                <a:lnTo>
                  <a:pt x="3543" y="3416"/>
                </a:lnTo>
                <a:lnTo>
                  <a:pt x="3603" y="3427"/>
                </a:lnTo>
                <a:lnTo>
                  <a:pt x="3663" y="3427"/>
                </a:lnTo>
                <a:lnTo>
                  <a:pt x="3722" y="3416"/>
                </a:lnTo>
                <a:lnTo>
                  <a:pt x="3780" y="3393"/>
                </a:lnTo>
                <a:lnTo>
                  <a:pt x="3832" y="3357"/>
                </a:lnTo>
                <a:lnTo>
                  <a:pt x="3855" y="3334"/>
                </a:lnTo>
                <a:lnTo>
                  <a:pt x="3878" y="3309"/>
                </a:lnTo>
                <a:lnTo>
                  <a:pt x="3912" y="3256"/>
                </a:lnTo>
                <a:lnTo>
                  <a:pt x="3934" y="3197"/>
                </a:lnTo>
                <a:lnTo>
                  <a:pt x="3945" y="3136"/>
                </a:lnTo>
                <a:lnTo>
                  <a:pt x="3945" y="3074"/>
                </a:lnTo>
                <a:lnTo>
                  <a:pt x="3934" y="3012"/>
                </a:lnTo>
                <a:lnTo>
                  <a:pt x="3912" y="2955"/>
                </a:lnTo>
                <a:lnTo>
                  <a:pt x="3878" y="2900"/>
                </a:lnTo>
                <a:lnTo>
                  <a:pt x="3855" y="2876"/>
                </a:lnTo>
                <a:lnTo>
                  <a:pt x="3798" y="2819"/>
                </a:lnTo>
                <a:lnTo>
                  <a:pt x="3679" y="2719"/>
                </a:lnTo>
                <a:lnTo>
                  <a:pt x="3551" y="2631"/>
                </a:lnTo>
                <a:lnTo>
                  <a:pt x="3417" y="2556"/>
                </a:lnTo>
                <a:lnTo>
                  <a:pt x="3276" y="2497"/>
                </a:lnTo>
                <a:lnTo>
                  <a:pt x="3130" y="2451"/>
                </a:lnTo>
                <a:lnTo>
                  <a:pt x="2979" y="2420"/>
                </a:lnTo>
                <a:lnTo>
                  <a:pt x="2825" y="2404"/>
                </a:lnTo>
                <a:lnTo>
                  <a:pt x="2746" y="240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23723" y="312909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kern="0" dirty="0">
                <a:solidFill>
                  <a:prstClr val="black"/>
                </a:solidFill>
              </a:rPr>
              <a:t>PPTBIZCAM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162877" y="679132"/>
            <a:ext cx="1143952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015" y="285169"/>
            <a:ext cx="266400" cy="266400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42" name="그룹 41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3" name="TextBox 42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질의 응답</a:t>
              </a:r>
              <a:endParaRPr lang="ko-KR" altLang="en-US" sz="1200" b="1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87901" y="1568772"/>
            <a:ext cx="9046673" cy="4310831"/>
            <a:chOff x="1587901" y="1568772"/>
            <a:chExt cx="9046673" cy="4310831"/>
          </a:xfrm>
        </p:grpSpPr>
        <p:cxnSp>
          <p:nvCxnSpPr>
            <p:cNvPr id="87" name="직선 연결선 86"/>
            <p:cNvCxnSpPr/>
            <p:nvPr/>
          </p:nvCxnSpPr>
          <p:spPr bwMode="auto">
            <a:xfrm>
              <a:off x="1587903" y="1628190"/>
              <a:ext cx="9046671" cy="0"/>
            </a:xfrm>
            <a:prstGeom prst="line">
              <a:avLst/>
            </a:prstGeom>
            <a:ln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 bwMode="auto">
            <a:xfrm>
              <a:off x="1587903" y="5261754"/>
              <a:ext cx="904667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 bwMode="auto">
            <a:xfrm>
              <a:off x="1956010" y="2467559"/>
              <a:ext cx="8444497" cy="18243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48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latin typeface="Ahellya" pitchFamily="2" charset="0"/>
                  <a:ea typeface="08서울남산체 B" pitchFamily="18" charset="-127"/>
                </a:rPr>
                <a:t>Q&amp;A</a:t>
              </a:r>
              <a:endParaRPr lang="ko-KR" altLang="en-US" sz="48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Ahellya" pitchFamily="2" charset="0"/>
                <a:ea typeface="08서울남산체 B" pitchFamily="18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090811" y="5602604"/>
              <a:ext cx="8174863" cy="276999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>
                <a:defRPr/>
              </a:pPr>
              <a:r>
                <a:rPr lang="ko-KR" altLang="en-US" sz="1200" b="1" i="1" dirty="0" smtClean="0">
                  <a:solidFill>
                    <a:schemeClr val="tx1">
                      <a:alpha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이상으로 발표를 </a:t>
              </a:r>
              <a:r>
                <a:rPr lang="ko-KR" altLang="en-US" sz="1200" b="1" i="1" dirty="0" smtClean="0">
                  <a:solidFill>
                    <a:schemeClr val="tx1">
                      <a:alpha val="85000"/>
                    </a:schemeClr>
                  </a:solidFill>
                  <a:ea typeface="경기천년바탕 Regular" pitchFamily="18" charset="-127"/>
                </a:rPr>
                <a:t>마치도록</a:t>
              </a:r>
              <a:r>
                <a:rPr lang="ko-KR" altLang="en-US" sz="1200" b="1" i="1" dirty="0" smtClean="0">
                  <a:solidFill>
                    <a:schemeClr val="tx1">
                      <a:alpha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 하겠습니다</a:t>
              </a:r>
              <a:r>
                <a:rPr lang="en-US" altLang="ko-KR" sz="1200" b="1" i="1" dirty="0" smtClean="0">
                  <a:solidFill>
                    <a:schemeClr val="tx1">
                      <a:alpha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. </a:t>
              </a:r>
              <a:r>
                <a:rPr lang="ko-KR" altLang="en-US" sz="1200" b="1" i="1" dirty="0" smtClean="0">
                  <a:solidFill>
                    <a:schemeClr val="tx1">
                      <a:alpha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감사합니다</a:t>
              </a:r>
              <a:r>
                <a:rPr lang="en-US" altLang="ko-KR" sz="1200" b="1" i="1" dirty="0" smtClean="0">
                  <a:solidFill>
                    <a:schemeClr val="tx1">
                      <a:alpha val="85000"/>
                    </a:schemeClr>
                  </a:solidFill>
                  <a:latin typeface="경기천년바탕 Regular" pitchFamily="18" charset="-127"/>
                  <a:ea typeface="경기천년바탕 Regular" pitchFamily="18" charset="-127"/>
                </a:rPr>
                <a:t>.</a:t>
              </a:r>
              <a:endParaRPr lang="ko-KR" altLang="en-US" sz="1200" b="1" i="1" dirty="0">
                <a:solidFill>
                  <a:schemeClr val="tx1">
                    <a:alpha val="85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 bwMode="auto">
            <a:xfrm>
              <a:off x="1587902" y="1568772"/>
              <a:ext cx="9046671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 bwMode="auto">
            <a:xfrm>
              <a:off x="1587901" y="5201429"/>
              <a:ext cx="9046671" cy="0"/>
            </a:xfrm>
            <a:prstGeom prst="line">
              <a:avLst/>
            </a:prstGeom>
            <a:ln w="6350">
              <a:solidFill>
                <a:schemeClr val="tx1"/>
              </a:solidFill>
            </a:ln>
            <a:scene3d>
              <a:camera prst="perspectiveFron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26440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62877" y="31290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6" name="그룹 35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작품 개발 배경</a:t>
              </a:r>
              <a:endParaRPr lang="ko-KR" altLang="en-US" sz="1200" b="1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7" b="6688"/>
          <a:stretch/>
        </p:blipFill>
        <p:spPr>
          <a:xfrm>
            <a:off x="7951751" y="1463640"/>
            <a:ext cx="3168763" cy="48386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38" y="1463640"/>
            <a:ext cx="6369426" cy="5040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388786" y="2882685"/>
            <a:ext cx="2284928" cy="3564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517809" y="3595759"/>
            <a:ext cx="543071" cy="2402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517005" y="5968102"/>
            <a:ext cx="543071" cy="2402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ko-KR" altLang="en-US" sz="3200" b="1" i="1" kern="0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7" name="꺾인 연결선 6"/>
          <p:cNvCxnSpPr>
            <a:stCxn id="30" idx="3"/>
            <a:endCxn id="31" idx="3"/>
          </p:cNvCxnSpPr>
          <p:nvPr/>
        </p:nvCxnSpPr>
        <p:spPr>
          <a:xfrm flipH="1">
            <a:off x="2060076" y="3715871"/>
            <a:ext cx="804" cy="2372343"/>
          </a:xfrm>
          <a:prstGeom prst="bentConnector3">
            <a:avLst>
              <a:gd name="adj1" fmla="val -28432836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3353" y="4717376"/>
            <a:ext cx="95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9.7</a:t>
            </a:r>
            <a:r>
              <a:rPr lang="ko-KR" altLang="en-US" b="1" dirty="0" smtClean="0"/>
              <a:t>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98178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62877" y="31290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6" name="그룹 35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작품 개발 배경</a:t>
              </a:r>
              <a:endParaRPr lang="ko-KR" altLang="en-US" sz="1200" b="1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61" y="1429203"/>
            <a:ext cx="2733018" cy="49284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23156" y="3708767"/>
            <a:ext cx="118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 smtClean="0"/>
              <a:t>알림 기능</a:t>
            </a:r>
            <a:endParaRPr lang="ko-KR" altLang="en-US" b="1" i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6411237" y="4016928"/>
            <a:ext cx="5186773" cy="2438625"/>
            <a:chOff x="6411237" y="4016928"/>
            <a:chExt cx="5186773" cy="243862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237" y="4016928"/>
              <a:ext cx="3666195" cy="243862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0189524" y="5051574"/>
              <a:ext cx="1408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smtClean="0"/>
                <a:t>잘못된 정보</a:t>
              </a:r>
              <a:endParaRPr lang="ko-KR" altLang="en-US" b="1" i="1" dirty="0"/>
            </a:p>
          </p:txBody>
        </p:sp>
        <p:sp>
          <p:nvSpPr>
            <p:cNvPr id="4" name="순서도: 수행의 시작/종료 3"/>
            <p:cNvSpPr/>
            <p:nvPr/>
          </p:nvSpPr>
          <p:spPr>
            <a:xfrm>
              <a:off x="6411237" y="5188223"/>
              <a:ext cx="846813" cy="494120"/>
            </a:xfrm>
            <a:prstGeom prst="flowChartTerminator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</a:pPr>
              <a:endParaRPr lang="ko-KR" altLang="en-US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26184" y="1331312"/>
            <a:ext cx="5371826" cy="2436327"/>
            <a:chOff x="6226184" y="1331312"/>
            <a:chExt cx="5371826" cy="24363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184" y="1331312"/>
              <a:ext cx="4036303" cy="2436327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0189524" y="2364809"/>
              <a:ext cx="1408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i="1" dirty="0" smtClean="0"/>
                <a:t>유료 서비스</a:t>
              </a:r>
              <a:endParaRPr lang="ko-KR" altLang="en-US" b="1" i="1" dirty="0"/>
            </a:p>
          </p:txBody>
        </p:sp>
        <p:sp>
          <p:nvSpPr>
            <p:cNvPr id="50" name="순서도: 수행의 시작/종료 49"/>
            <p:cNvSpPr/>
            <p:nvPr/>
          </p:nvSpPr>
          <p:spPr>
            <a:xfrm>
              <a:off x="7551515" y="2645229"/>
              <a:ext cx="1192435" cy="318407"/>
            </a:xfrm>
            <a:prstGeom prst="flowChartTerminator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</a:pPr>
              <a:endParaRPr lang="ko-KR" altLang="en-US" sz="3200" b="1" i="1" kern="0" dirty="0" smtClean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10971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38548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62877" y="31290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36" name="그룹 35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작품 개발 목적</a:t>
              </a:r>
              <a:endParaRPr lang="ko-KR" altLang="en-US" sz="1200" b="1" dirty="0"/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4451500" y="1692503"/>
            <a:ext cx="286227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 w="28575">
            <a:solidFill>
              <a:srgbClr val="2ABEC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약물 간 알려진 부작용 정보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약물 간 부작용 예측 정보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17268" y="4384860"/>
            <a:ext cx="1715829" cy="1715829"/>
            <a:chOff x="1576670" y="4118820"/>
            <a:chExt cx="1715829" cy="1715829"/>
          </a:xfrm>
        </p:grpSpPr>
        <p:sp>
          <p:nvSpPr>
            <p:cNvPr id="52" name="타원 51"/>
            <p:cNvSpPr/>
            <p:nvPr/>
          </p:nvSpPr>
          <p:spPr>
            <a:xfrm>
              <a:off x="1717268" y="4259418"/>
              <a:ext cx="1434633" cy="14346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prstClr val="white">
                      <a:lumMod val="50000"/>
                    </a:prstClr>
                  </a:solidFill>
                </a:rPr>
                <a:t>간편한 </a:t>
              </a:r>
              <a:endParaRPr lang="en-US" altLang="ko-KR" sz="1200" b="1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prstClr val="white">
                      <a:lumMod val="50000"/>
                    </a:prstClr>
                  </a:solidFill>
                </a:rPr>
                <a:t>약물 입력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55" name="원호 54"/>
            <p:cNvSpPr/>
            <p:nvPr/>
          </p:nvSpPr>
          <p:spPr>
            <a:xfrm>
              <a:off x="1576670" y="4118820"/>
              <a:ext cx="1715829" cy="1715829"/>
            </a:xfrm>
            <a:prstGeom prst="arc">
              <a:avLst>
                <a:gd name="adj1" fmla="val 16200000"/>
                <a:gd name="adj2" fmla="val 10395141"/>
              </a:avLst>
            </a:prstGeom>
            <a:ln w="19050" cap="rnd">
              <a:solidFill>
                <a:srgbClr val="2ABEC8"/>
              </a:solidFill>
              <a:prstDash val="sysDash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024724" y="4384860"/>
            <a:ext cx="1715829" cy="1715829"/>
            <a:chOff x="1576670" y="4118820"/>
            <a:chExt cx="1715829" cy="1715829"/>
          </a:xfrm>
        </p:grpSpPr>
        <p:sp>
          <p:nvSpPr>
            <p:cNvPr id="57" name="타원 56"/>
            <p:cNvSpPr/>
            <p:nvPr/>
          </p:nvSpPr>
          <p:spPr>
            <a:xfrm>
              <a:off x="1717268" y="4259418"/>
              <a:ext cx="1434633" cy="14346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prstClr val="white">
                      <a:lumMod val="50000"/>
                    </a:prstClr>
                  </a:solidFill>
                </a:rPr>
                <a:t>공공데이터</a:t>
              </a:r>
              <a:endParaRPr lang="en-US" altLang="ko-KR" sz="1200" b="1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/>
              <a:r>
                <a:rPr lang="en-US" altLang="ko-KR" sz="1200" b="1" dirty="0" smtClean="0">
                  <a:solidFill>
                    <a:prstClr val="white">
                      <a:lumMod val="50000"/>
                    </a:prstClr>
                  </a:solidFill>
                </a:rPr>
                <a:t>API</a:t>
              </a:r>
            </a:p>
            <a:p>
              <a:pPr algn="ctr"/>
              <a:r>
                <a:rPr lang="ko-KR" altLang="en-US" sz="1200" b="1" dirty="0" smtClean="0">
                  <a:solidFill>
                    <a:prstClr val="white">
                      <a:lumMod val="50000"/>
                    </a:prstClr>
                  </a:solidFill>
                </a:rPr>
                <a:t>데이터 수집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0" name="원호 59"/>
            <p:cNvSpPr/>
            <p:nvPr/>
          </p:nvSpPr>
          <p:spPr>
            <a:xfrm>
              <a:off x="1576670" y="4118820"/>
              <a:ext cx="1715829" cy="1715829"/>
            </a:xfrm>
            <a:prstGeom prst="arc">
              <a:avLst>
                <a:gd name="adj1" fmla="val 16200000"/>
                <a:gd name="adj2" fmla="val 10395141"/>
              </a:avLst>
            </a:prstGeom>
            <a:ln w="19050" cap="rnd">
              <a:solidFill>
                <a:srgbClr val="2ABEC8"/>
              </a:solidFill>
              <a:prstDash val="sysDash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8332180" y="4384860"/>
            <a:ext cx="1715829" cy="1715829"/>
            <a:chOff x="1576670" y="4118820"/>
            <a:chExt cx="1715829" cy="1715829"/>
          </a:xfrm>
        </p:grpSpPr>
        <p:sp>
          <p:nvSpPr>
            <p:cNvPr id="62" name="타원 61"/>
            <p:cNvSpPr/>
            <p:nvPr/>
          </p:nvSpPr>
          <p:spPr>
            <a:xfrm>
              <a:off x="1717268" y="4259418"/>
              <a:ext cx="1434633" cy="14346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prstClr val="white">
                      <a:lumMod val="50000"/>
                    </a:prstClr>
                  </a:solidFill>
                </a:rPr>
                <a:t>무료 서비스</a:t>
              </a:r>
              <a:endParaRPr lang="en-US" altLang="ko-KR" sz="1200" b="1" dirty="0" smtClean="0">
                <a:solidFill>
                  <a:prstClr val="white">
                    <a:lumMod val="50000"/>
                  </a:prstClr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prstClr val="white">
                      <a:lumMod val="50000"/>
                    </a:prstClr>
                  </a:solidFill>
                </a:rPr>
                <a:t>제공</a:t>
              </a:r>
              <a:endParaRPr lang="en-US" altLang="ko-KR" sz="1200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63" name="원호 62"/>
            <p:cNvSpPr/>
            <p:nvPr/>
          </p:nvSpPr>
          <p:spPr>
            <a:xfrm>
              <a:off x="1576670" y="4118820"/>
              <a:ext cx="1715829" cy="1715829"/>
            </a:xfrm>
            <a:prstGeom prst="arc">
              <a:avLst>
                <a:gd name="adj1" fmla="val 16200000"/>
                <a:gd name="adj2" fmla="val 10395141"/>
              </a:avLst>
            </a:prstGeom>
            <a:ln w="19050" cap="rnd">
              <a:solidFill>
                <a:srgbClr val="2ABEC8"/>
              </a:solidFill>
              <a:prstDash val="sysDash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cxnSp>
        <p:nvCxnSpPr>
          <p:cNvPr id="6" name="직선 연결선 5"/>
          <p:cNvCxnSpPr>
            <a:stCxn id="34" idx="2"/>
            <a:endCxn id="55" idx="0"/>
          </p:cNvCxnSpPr>
          <p:nvPr/>
        </p:nvCxnSpPr>
        <p:spPr>
          <a:xfrm flipH="1">
            <a:off x="2575182" y="3573061"/>
            <a:ext cx="3307457" cy="811799"/>
          </a:xfrm>
          <a:prstGeom prst="line">
            <a:avLst/>
          </a:prstGeom>
          <a:ln>
            <a:solidFill>
              <a:srgbClr val="2ABE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34" idx="2"/>
            <a:endCxn id="60" idx="0"/>
          </p:cNvCxnSpPr>
          <p:nvPr/>
        </p:nvCxnSpPr>
        <p:spPr>
          <a:xfrm flipH="1">
            <a:off x="5882638" y="3573061"/>
            <a:ext cx="1" cy="811799"/>
          </a:xfrm>
          <a:prstGeom prst="line">
            <a:avLst/>
          </a:prstGeom>
          <a:ln>
            <a:solidFill>
              <a:srgbClr val="2ABE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34" idx="2"/>
            <a:endCxn id="63" idx="0"/>
          </p:cNvCxnSpPr>
          <p:nvPr/>
        </p:nvCxnSpPr>
        <p:spPr>
          <a:xfrm>
            <a:off x="5882639" y="3573061"/>
            <a:ext cx="3307455" cy="811799"/>
          </a:xfrm>
          <a:prstGeom prst="line">
            <a:avLst/>
          </a:prstGeom>
          <a:ln>
            <a:solidFill>
              <a:srgbClr val="2ABE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4435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2877" y="301730"/>
            <a:ext cx="11439525" cy="377402"/>
            <a:chOff x="162877" y="301730"/>
            <a:chExt cx="11439525" cy="377402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8" name="직사각형 37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80%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89" y="346843"/>
              <a:ext cx="152217" cy="152217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1730"/>
              <a:ext cx="266400" cy="266400"/>
            </a:xfrm>
            <a:prstGeom prst="rect">
              <a:avLst/>
            </a:prstGeom>
          </p:spPr>
        </p:pic>
      </p:grpSp>
      <p:sp>
        <p:nvSpPr>
          <p:cNvPr id="35" name="자유형 34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723469" y="1597653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65390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 및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시스템 구성도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8926506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Decagon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모델 설명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04274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기능 구현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404274" y="1557970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작품개발 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배경 및 목적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165390" y="1557970"/>
            <a:ext cx="1880558" cy="1880558"/>
            <a:chOff x="5708291" y="1967371"/>
            <a:chExt cx="1880558" cy="18805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7" name="모서리가 둥근 직사각형 56"/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DD5"/>
                  </a:solidFill>
                </a:rPr>
                <a:t>CONTENTS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0BDD5"/>
                  </a:solidFill>
                </a:rPr>
                <a:t>02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BDD5"/>
                  </a:solidFill>
                </a:rPr>
                <a:t>개발환경 및</a:t>
              </a:r>
              <a:endParaRPr lang="en-US" altLang="ko-KR" sz="1600" b="1" dirty="0" smtClean="0">
                <a:solidFill>
                  <a:srgbClr val="00BDD5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BDD5"/>
                  </a:solidFill>
                </a:rPr>
                <a:t>시스템 구성도</a:t>
              </a:r>
              <a:endParaRPr lang="en-US" altLang="ko-KR" sz="1600" b="1" dirty="0">
                <a:solidFill>
                  <a:srgbClr val="00BDD5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5708291" y="1967371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00BDD5"/>
            </a:solidFill>
            <a:ln>
              <a:solidFill>
                <a:srgbClr val="00BD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rgbClr val="00BDD5"/>
                </a:solidFill>
              </a:endParaRPr>
            </a:p>
          </p:txBody>
        </p:sp>
        <p:sp>
          <p:nvSpPr>
            <p:cNvPr id="59" name="자유형 58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0D8E9706-5D2C-49EE-AF67-D3527E3BC152}"/>
                </a:ext>
              </a:extLst>
            </p:cNvPr>
            <p:cNvSpPr/>
            <p:nvPr/>
          </p:nvSpPr>
          <p:spPr>
            <a:xfrm rot="18000000">
              <a:off x="5736143" y="2022102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1200" b="1" dirty="0">
                <a:solidFill>
                  <a:srgbClr val="00BDD5"/>
                </a:solidFill>
              </a:endParaRPr>
            </a:p>
          </p:txBody>
        </p:sp>
      </p:grpSp>
      <p:sp>
        <p:nvSpPr>
          <p:cNvPr id="60" name="모서리가 둥근 직사각형 59"/>
          <p:cNvSpPr/>
          <p:nvPr/>
        </p:nvSpPr>
        <p:spPr>
          <a:xfrm>
            <a:off x="5165390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사용법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926506" y="3929673"/>
            <a:ext cx="1880558" cy="1880558"/>
          </a:xfrm>
          <a:prstGeom prst="roundRect">
            <a:avLst>
              <a:gd name="adj" fmla="val 503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CONTENTS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06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질의 응답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172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lc="http://schemas.openxmlformats.org/drawingml/2006/lockedCanvas" xmlns="" xmlns:a16="http://schemas.microsoft.com/office/drawing/2014/main" id="{0D8E9706-5D2C-49EE-AF67-D3527E3BC152}"/>
              </a:ext>
            </a:extLst>
          </p:cNvPr>
          <p:cNvSpPr/>
          <p:nvPr/>
        </p:nvSpPr>
        <p:spPr>
          <a:xfrm rot="18000000">
            <a:off x="1279377" y="1452589"/>
            <a:ext cx="142049" cy="87307"/>
          </a:xfrm>
          <a:custGeom>
            <a:avLst/>
            <a:gdLst>
              <a:gd name="connsiteX0" fmla="*/ 101541 w 261614"/>
              <a:gd name="connsiteY0" fmla="*/ 2305 h 160794"/>
              <a:gd name="connsiteX1" fmla="*/ 101540 w 261614"/>
              <a:gd name="connsiteY1" fmla="*/ 2306 h 160794"/>
              <a:gd name="connsiteX2" fmla="*/ 101540 w 261614"/>
              <a:gd name="connsiteY2" fmla="*/ 2305 h 160794"/>
              <a:gd name="connsiteX3" fmla="*/ 254856 w 261614"/>
              <a:gd name="connsiteY3" fmla="*/ 121406 h 160794"/>
              <a:gd name="connsiteX4" fmla="*/ 261614 w 261614"/>
              <a:gd name="connsiteY4" fmla="*/ 137721 h 160794"/>
              <a:gd name="connsiteX5" fmla="*/ 261613 w 261614"/>
              <a:gd name="connsiteY5" fmla="*/ 137721 h 160794"/>
              <a:gd name="connsiteX6" fmla="*/ 238540 w 261614"/>
              <a:gd name="connsiteY6" fmla="*/ 160794 h 160794"/>
              <a:gd name="connsiteX7" fmla="*/ 24796 w 261614"/>
              <a:gd name="connsiteY7" fmla="*/ 160793 h 160794"/>
              <a:gd name="connsiteX8" fmla="*/ 21762 w 261614"/>
              <a:gd name="connsiteY8" fmla="*/ 159536 h 160794"/>
              <a:gd name="connsiteX9" fmla="*/ 11539 w 261614"/>
              <a:gd name="connsiteY9" fmla="*/ 158190 h 160794"/>
              <a:gd name="connsiteX10" fmla="*/ 11540 w 261614"/>
              <a:gd name="connsiteY10" fmla="*/ 158189 h 160794"/>
              <a:gd name="connsiteX11" fmla="*/ 3095 w 261614"/>
              <a:gd name="connsiteY11" fmla="*/ 126671 h 160794"/>
              <a:gd name="connsiteX12" fmla="*/ 70022 w 261614"/>
              <a:gd name="connsiteY12" fmla="*/ 10751 h 160794"/>
              <a:gd name="connsiteX13" fmla="*/ 84033 w 261614"/>
              <a:gd name="connsiteY13" fmla="*/ 0 h 160794"/>
              <a:gd name="connsiteX14" fmla="*/ 101540 w 261614"/>
              <a:gd name="connsiteY14" fmla="*/ 2306 h 160794"/>
              <a:gd name="connsiteX15" fmla="*/ 112290 w 261614"/>
              <a:gd name="connsiteY15" fmla="*/ 16315 h 160794"/>
              <a:gd name="connsiteX16" fmla="*/ 109985 w 261614"/>
              <a:gd name="connsiteY16" fmla="*/ 33823 h 160794"/>
              <a:gd name="connsiteX17" fmla="*/ 63321 w 261614"/>
              <a:gd name="connsiteY17" fmla="*/ 114648 h 160794"/>
              <a:gd name="connsiteX18" fmla="*/ 238541 w 261614"/>
              <a:gd name="connsiteY18" fmla="*/ 114648 h 160794"/>
              <a:gd name="connsiteX19" fmla="*/ 254856 w 261614"/>
              <a:gd name="connsiteY19" fmla="*/ 121406 h 16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1614" h="160794">
                <a:moveTo>
                  <a:pt x="101541" y="2305"/>
                </a:moveTo>
                <a:lnTo>
                  <a:pt x="101540" y="2306"/>
                </a:lnTo>
                <a:lnTo>
                  <a:pt x="101540" y="2305"/>
                </a:lnTo>
                <a:close/>
                <a:moveTo>
                  <a:pt x="254856" y="121406"/>
                </a:moveTo>
                <a:cubicBezTo>
                  <a:pt x="259031" y="125581"/>
                  <a:pt x="261614" y="131350"/>
                  <a:pt x="261614" y="137721"/>
                </a:cubicBezTo>
                <a:lnTo>
                  <a:pt x="261613" y="137721"/>
                </a:lnTo>
                <a:cubicBezTo>
                  <a:pt x="261613" y="150464"/>
                  <a:pt x="251283" y="160794"/>
                  <a:pt x="238540" y="160794"/>
                </a:cubicBezTo>
                <a:lnTo>
                  <a:pt x="24796" y="160793"/>
                </a:lnTo>
                <a:lnTo>
                  <a:pt x="21762" y="159536"/>
                </a:lnTo>
                <a:lnTo>
                  <a:pt x="11539" y="158190"/>
                </a:lnTo>
                <a:lnTo>
                  <a:pt x="11540" y="158189"/>
                </a:lnTo>
                <a:cubicBezTo>
                  <a:pt x="504" y="151818"/>
                  <a:pt x="-3277" y="137707"/>
                  <a:pt x="3095" y="126671"/>
                </a:cubicBezTo>
                <a:lnTo>
                  <a:pt x="70022" y="10751"/>
                </a:lnTo>
                <a:cubicBezTo>
                  <a:pt x="73208" y="5233"/>
                  <a:pt x="78329" y="1529"/>
                  <a:pt x="84033" y="0"/>
                </a:cubicBezTo>
                <a:lnTo>
                  <a:pt x="101540" y="2306"/>
                </a:lnTo>
                <a:lnTo>
                  <a:pt x="112290" y="16315"/>
                </a:lnTo>
                <a:cubicBezTo>
                  <a:pt x="113818" y="22019"/>
                  <a:pt x="113171" y="28305"/>
                  <a:pt x="109985" y="33823"/>
                </a:cubicBezTo>
                <a:lnTo>
                  <a:pt x="63321" y="114648"/>
                </a:lnTo>
                <a:lnTo>
                  <a:pt x="238541" y="114648"/>
                </a:lnTo>
                <a:cubicBezTo>
                  <a:pt x="244912" y="114648"/>
                  <a:pt x="250681" y="117231"/>
                  <a:pt x="254856" y="121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1200" b="1" dirty="0">
              <a:solidFill>
                <a:srgbClr val="00BDD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006838" y="1689775"/>
            <a:ext cx="10208802" cy="4320000"/>
            <a:chOff x="689386" y="1207915"/>
            <a:chExt cx="10208802" cy="4320000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689386" y="1207915"/>
              <a:ext cx="2259272" cy="4320000"/>
            </a:xfrm>
            <a:prstGeom prst="roundRect">
              <a:avLst>
                <a:gd name="adj" fmla="val 82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89387" y="2755425"/>
              <a:ext cx="2260834" cy="1024793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/>
                <a:t>Android</a:t>
              </a:r>
            </a:p>
            <a:p>
              <a:pPr algn="ctr"/>
              <a:r>
                <a:rPr lang="en-US" altLang="ko-KR" sz="3200" b="1" dirty="0" smtClean="0"/>
                <a:t>Studio</a:t>
              </a:r>
              <a:endParaRPr lang="ko-KR" altLang="en-US" sz="3200" b="1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338189" y="1207915"/>
              <a:ext cx="2259272" cy="4320000"/>
            </a:xfrm>
            <a:prstGeom prst="roundRect">
              <a:avLst>
                <a:gd name="adj" fmla="val 82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339750" y="2755425"/>
              <a:ext cx="2259272" cy="10247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/>
                <a:t>Python</a:t>
              </a:r>
              <a:endParaRPr lang="ko-KR" altLang="en-US" sz="3200" b="1" dirty="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988552" y="1207915"/>
              <a:ext cx="2259272" cy="4320000"/>
            </a:xfrm>
            <a:prstGeom prst="roundRect">
              <a:avLst>
                <a:gd name="adj" fmla="val 82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88552" y="2755425"/>
              <a:ext cx="2260834" cy="102479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err="1" smtClean="0"/>
                <a:t>Jupyter</a:t>
              </a:r>
              <a:endParaRPr lang="en-US" altLang="ko-KR" sz="3200" b="1" dirty="0" smtClean="0"/>
            </a:p>
            <a:p>
              <a:pPr algn="ctr"/>
              <a:r>
                <a:rPr lang="en-US" altLang="ko-KR" sz="3200" b="1" dirty="0" smtClean="0"/>
                <a:t>Notebook</a:t>
              </a:r>
              <a:endParaRPr lang="ko-KR" altLang="en-US" sz="3200" b="1" dirty="0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2637035" y="1788810"/>
              <a:ext cx="1014339" cy="3107357"/>
              <a:chOff x="2770357" y="1111388"/>
              <a:chExt cx="937547" cy="2900522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2770357" y="111138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2770357" y="3867894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3563888" y="111138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563888" y="3867894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2840360" y="1156396"/>
                <a:ext cx="793531" cy="54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4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2840359" y="3912902"/>
                <a:ext cx="793531" cy="54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4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5285838" y="1788810"/>
              <a:ext cx="1014339" cy="3107357"/>
              <a:chOff x="5218629" y="1111388"/>
              <a:chExt cx="937547" cy="2900522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5218629" y="111138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5218629" y="3867894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1" name="타원 80"/>
              <p:cNvSpPr/>
              <p:nvPr/>
            </p:nvSpPr>
            <p:spPr>
              <a:xfrm>
                <a:off x="6012160" y="111138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2" name="타원 81"/>
              <p:cNvSpPr/>
              <p:nvPr/>
            </p:nvSpPr>
            <p:spPr>
              <a:xfrm>
                <a:off x="6012160" y="3867894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>
                <a:off x="5284848" y="1156396"/>
                <a:ext cx="793531" cy="54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4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5284847" y="3912902"/>
                <a:ext cx="793531" cy="54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4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1002570" y="1550105"/>
              <a:ext cx="1556559" cy="624425"/>
              <a:chOff x="1294914" y="888572"/>
              <a:chExt cx="1438718" cy="582862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1294914" y="888572"/>
                <a:ext cx="1438718" cy="5828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1294914" y="987574"/>
                <a:ext cx="1438718" cy="384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첫 번째</a:t>
                </a:r>
                <a:endParaRPr lang="ko-KR" altLang="en-US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689545" y="1550105"/>
              <a:ext cx="1556559" cy="624425"/>
              <a:chOff x="1294914" y="888572"/>
              <a:chExt cx="1438718" cy="582862"/>
            </a:xfrm>
          </p:grpSpPr>
          <p:sp>
            <p:nvSpPr>
              <p:cNvPr id="75" name="타원 74"/>
              <p:cNvSpPr/>
              <p:nvPr/>
            </p:nvSpPr>
            <p:spPr>
              <a:xfrm>
                <a:off x="1294914" y="888572"/>
                <a:ext cx="1438718" cy="5828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294914" y="987574"/>
                <a:ext cx="1438718" cy="384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두 번째</a:t>
                </a:r>
                <a:endParaRPr lang="ko-KR" altLang="en-US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6373993" y="1553740"/>
              <a:ext cx="1556559" cy="624425"/>
              <a:chOff x="1294914" y="888572"/>
              <a:chExt cx="1438718" cy="582862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1294914" y="888572"/>
                <a:ext cx="1438718" cy="5828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94914" y="987574"/>
                <a:ext cx="1438718" cy="384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세 번째</a:t>
                </a:r>
                <a:endParaRPr lang="ko-KR" altLang="en-US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57" name="모서리가 둥근 직사각형 56"/>
            <p:cNvSpPr/>
            <p:nvPr/>
          </p:nvSpPr>
          <p:spPr>
            <a:xfrm>
              <a:off x="8637354" y="1207915"/>
              <a:ext cx="2259272" cy="4320000"/>
            </a:xfrm>
            <a:prstGeom prst="roundRect">
              <a:avLst>
                <a:gd name="adj" fmla="val 82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8637354" y="2755425"/>
              <a:ext cx="2260834" cy="102479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/>
                <a:t>Firebase</a:t>
              </a:r>
              <a:endParaRPr lang="ko-KR" altLang="en-US" sz="3200" b="1" dirty="0"/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7934640" y="1788810"/>
              <a:ext cx="1014339" cy="3107357"/>
              <a:chOff x="5218629" y="1111388"/>
              <a:chExt cx="937547" cy="2900522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5218629" y="111138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5218629" y="3867894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6012160" y="111138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6012160" y="3867894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5284848" y="1156396"/>
                <a:ext cx="793531" cy="54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4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72" name="모서리가 둥근 직사각형 71"/>
              <p:cNvSpPr/>
              <p:nvPr/>
            </p:nvSpPr>
            <p:spPr>
              <a:xfrm>
                <a:off x="5284847" y="3912902"/>
                <a:ext cx="793531" cy="54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4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9022795" y="1553740"/>
              <a:ext cx="1556559" cy="624425"/>
              <a:chOff x="1294914" y="888572"/>
              <a:chExt cx="1438718" cy="582862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1294914" y="888572"/>
                <a:ext cx="1438718" cy="58286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294914" y="987574"/>
                <a:ext cx="1438718" cy="3848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네 번째</a:t>
                </a:r>
                <a:endParaRPr lang="ko-KR" altLang="en-US" sz="1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61" name="_x427338232" descr="EMB000046f0696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916" y="4309874"/>
              <a:ext cx="1515254" cy="648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_x427338952" descr="EMB000046f0696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8835" y="4200139"/>
              <a:ext cx="919542" cy="86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_x427337032" descr="EMB000046f0696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094" y="4200139"/>
              <a:ext cx="728356" cy="86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_x427339032" descr="EMB000046f0696b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7274" y="4200139"/>
              <a:ext cx="867600" cy="86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개발환경</a:t>
              </a:r>
              <a:endParaRPr lang="ko-KR" altLang="en-US" sz="1200" b="1" dirty="0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62877" y="301730"/>
            <a:ext cx="11439525" cy="377402"/>
            <a:chOff x="162877" y="301730"/>
            <a:chExt cx="11439525" cy="377402"/>
          </a:xfrm>
        </p:grpSpPr>
        <p:grpSp>
          <p:nvGrpSpPr>
            <p:cNvPr id="9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0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10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7" name="직사각형 9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80%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1730"/>
              <a:ext cx="266400" cy="26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761795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91477" y="16954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1600" kern="0" dirty="0">
              <a:solidFill>
                <a:srgbClr val="C5C5C5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89" y="346843"/>
            <a:ext cx="152217" cy="15221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36838" y="1007007"/>
            <a:ext cx="2502479" cy="285154"/>
            <a:chOff x="736838" y="1007007"/>
            <a:chExt cx="2502479" cy="285154"/>
          </a:xfrm>
        </p:grpSpPr>
        <p:grpSp>
          <p:nvGrpSpPr>
            <p:cNvPr id="91" name="그룹 90"/>
            <p:cNvGrpSpPr/>
            <p:nvPr/>
          </p:nvGrpSpPr>
          <p:grpSpPr>
            <a:xfrm>
              <a:off x="736838" y="1007007"/>
              <a:ext cx="270000" cy="270000"/>
              <a:chOff x="2497323" y="925920"/>
              <a:chExt cx="525600" cy="5256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2497323" y="925920"/>
                <a:ext cx="525600" cy="525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0123" y="100872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006838" y="1015162"/>
              <a:ext cx="22324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시스템 구성도</a:t>
              </a:r>
              <a:endParaRPr lang="ko-KR" altLang="en-US" sz="1200" b="1" dirty="0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62877" y="301730"/>
            <a:ext cx="11439525" cy="377402"/>
            <a:chOff x="162877" y="301730"/>
            <a:chExt cx="11439525" cy="377402"/>
          </a:xfrm>
        </p:grpSpPr>
        <p:grpSp>
          <p:nvGrpSpPr>
            <p:cNvPr id="95" name="Group 8"/>
            <p:cNvGrpSpPr>
              <a:grpSpLocks noChangeAspect="1"/>
            </p:cNvGrpSpPr>
            <p:nvPr/>
          </p:nvGrpSpPr>
          <p:grpSpPr bwMode="auto">
            <a:xfrm>
              <a:off x="1961930" y="35036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07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6" name="Group 19"/>
            <p:cNvGrpSpPr>
              <a:grpSpLocks noChangeAspect="1"/>
            </p:cNvGrpSpPr>
            <p:nvPr/>
          </p:nvGrpSpPr>
          <p:grpSpPr bwMode="auto">
            <a:xfrm>
              <a:off x="1717268" y="35036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104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7" name="직사각형 96"/>
            <p:cNvSpPr/>
            <p:nvPr/>
          </p:nvSpPr>
          <p:spPr>
            <a:xfrm>
              <a:off x="10260964" y="312909"/>
              <a:ext cx="38343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80%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609074" y="312909"/>
              <a:ext cx="63030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 smtClean="0">
                  <a:solidFill>
                    <a:prstClr val="black"/>
                  </a:solidFill>
                </a:rPr>
                <a:t>02:22 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9" name="Freeform 26"/>
            <p:cNvSpPr>
              <a:spLocks noEditPoints="1"/>
            </p:cNvSpPr>
            <p:nvPr/>
          </p:nvSpPr>
          <p:spPr bwMode="auto">
            <a:xfrm>
              <a:off x="1423162" y="35036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23723" y="31290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162877" y="67913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674015" y="301730"/>
              <a:ext cx="266400" cy="26640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932235" y="1243122"/>
            <a:ext cx="8358008" cy="4981015"/>
            <a:chOff x="1932235" y="1243122"/>
            <a:chExt cx="8358008" cy="4981015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932235" y="1243122"/>
              <a:ext cx="8358008" cy="4981015"/>
              <a:chOff x="1259305" y="1056259"/>
              <a:chExt cx="7757234" cy="4692221"/>
            </a:xfrm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1259305" y="2141619"/>
                <a:ext cx="1941095" cy="308008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592178" y="1495288"/>
                <a:ext cx="12753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Decagon</a:t>
                </a:r>
              </a:p>
              <a:p>
                <a:pPr algn="ctr"/>
                <a:r>
                  <a:rPr lang="ko-KR" altLang="en-US" dirty="0" smtClean="0"/>
                  <a:t>모델</a:t>
                </a:r>
                <a:endParaRPr lang="ko-KR" altLang="en-US" dirty="0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453815" y="2310896"/>
                <a:ext cx="1552074" cy="34791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main.py </a:t>
                </a:r>
                <a:r>
                  <a:rPr lang="ko-KR" altLang="en-US" dirty="0" smtClean="0"/>
                  <a:t>실행</a:t>
                </a:r>
                <a:endParaRPr lang="ko-KR" altLang="en-US" dirty="0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1453815" y="3404663"/>
                <a:ext cx="1552074" cy="31892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부작용 쌍 예측</a:t>
                </a:r>
                <a:endParaRPr lang="ko-KR" altLang="en-US" sz="1600" dirty="0"/>
              </a:p>
            </p:txBody>
          </p:sp>
          <p:cxnSp>
            <p:nvCxnSpPr>
              <p:cNvPr id="115" name="직선 화살표 연결선 114"/>
              <p:cNvCxnSpPr>
                <a:stCxn id="113" idx="2"/>
                <a:endCxn id="114" idx="0"/>
              </p:cNvCxnSpPr>
              <p:nvPr/>
            </p:nvCxnSpPr>
            <p:spPr>
              <a:xfrm>
                <a:off x="2229852" y="2658816"/>
                <a:ext cx="0" cy="7458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/>
              <p:cNvSpPr txBox="1"/>
              <p:nvPr/>
            </p:nvSpPr>
            <p:spPr>
              <a:xfrm>
                <a:off x="1453815" y="4467652"/>
                <a:ext cx="1552074" cy="5847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부작용 쌍 </a:t>
                </a:r>
                <a:endParaRPr lang="en-US" altLang="ko-KR" sz="1600" dirty="0"/>
              </a:p>
              <a:p>
                <a:pPr algn="ctr"/>
                <a:r>
                  <a:rPr lang="en-US" altLang="ko-KR" sz="1600" dirty="0" smtClean="0"/>
                  <a:t>csv</a:t>
                </a:r>
                <a:r>
                  <a:rPr lang="ko-KR" altLang="en-US" sz="1600" dirty="0" smtClean="0"/>
                  <a:t>파일 저장</a:t>
                </a:r>
              </a:p>
            </p:txBody>
          </p:sp>
          <p:cxnSp>
            <p:nvCxnSpPr>
              <p:cNvPr id="117" name="직선 화살표 연결선 116"/>
              <p:cNvCxnSpPr>
                <a:stCxn id="114" idx="2"/>
                <a:endCxn id="116" idx="0"/>
              </p:cNvCxnSpPr>
              <p:nvPr/>
            </p:nvCxnSpPr>
            <p:spPr>
              <a:xfrm>
                <a:off x="2229852" y="3723588"/>
                <a:ext cx="0" cy="7440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모서리가 둥근 직사각형 117"/>
              <p:cNvSpPr/>
              <p:nvPr/>
            </p:nvSpPr>
            <p:spPr>
              <a:xfrm>
                <a:off x="4170947" y="4210976"/>
                <a:ext cx="1941095" cy="150796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365457" y="4702113"/>
                <a:ext cx="1552074" cy="5847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부작용 예측</a:t>
                </a:r>
                <a:endParaRPr lang="en-US" altLang="ko-KR" sz="1600" dirty="0" smtClean="0"/>
              </a:p>
              <a:p>
                <a:pPr algn="ctr"/>
                <a:r>
                  <a:rPr lang="ko-KR" altLang="en-US" sz="1600" dirty="0" smtClean="0"/>
                  <a:t>경로 생성</a:t>
                </a:r>
                <a:endParaRPr lang="ko-KR" altLang="en-US" sz="1600" dirty="0"/>
              </a:p>
            </p:txBody>
          </p:sp>
          <p:cxnSp>
            <p:nvCxnSpPr>
              <p:cNvPr id="120" name="직선 화살표 연결선 119"/>
              <p:cNvCxnSpPr>
                <a:stCxn id="116" idx="3"/>
                <a:endCxn id="119" idx="1"/>
              </p:cNvCxnSpPr>
              <p:nvPr/>
            </p:nvCxnSpPr>
            <p:spPr>
              <a:xfrm>
                <a:off x="3005889" y="4760040"/>
                <a:ext cx="1359568" cy="2344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4503820" y="3545303"/>
                <a:ext cx="12753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경로 추적</a:t>
                </a:r>
                <a:endParaRPr lang="en-US" altLang="ko-KR" dirty="0" smtClean="0"/>
              </a:p>
              <a:p>
                <a:pPr algn="ctr"/>
                <a:r>
                  <a:rPr lang="en-US" altLang="ko-KR" dirty="0" smtClean="0"/>
                  <a:t>path.py</a:t>
                </a:r>
                <a:endParaRPr lang="ko-KR" altLang="en-US" dirty="0"/>
              </a:p>
            </p:txBody>
          </p:sp>
          <p:sp>
            <p:nvSpPr>
              <p:cNvPr id="122" name="모서리가 둥근 직사각형 121"/>
              <p:cNvSpPr/>
              <p:nvPr/>
            </p:nvSpPr>
            <p:spPr>
              <a:xfrm>
                <a:off x="4176962" y="1373210"/>
                <a:ext cx="1941095" cy="17400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371472" y="1456646"/>
                <a:ext cx="1552074" cy="5847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약물간 부작용</a:t>
                </a:r>
                <a:endParaRPr lang="en-US" altLang="ko-KR" sz="1600" dirty="0" smtClean="0"/>
              </a:p>
              <a:p>
                <a:pPr algn="ctr"/>
                <a:r>
                  <a:rPr lang="en-US" altLang="ko-KR" sz="1600" dirty="0" smtClean="0"/>
                  <a:t>API</a:t>
                </a:r>
                <a:endParaRPr lang="ko-KR" altLang="en-US" sz="1600" dirty="0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424611" y="1056259"/>
                <a:ext cx="1329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공공데이터</a:t>
                </a:r>
                <a:endParaRPr lang="ko-KR" altLang="en-US" dirty="0"/>
              </a:p>
            </p:txBody>
          </p:sp>
          <p:cxnSp>
            <p:nvCxnSpPr>
              <p:cNvPr id="125" name="직선 화살표 연결선 124"/>
              <p:cNvCxnSpPr>
                <a:stCxn id="123" idx="2"/>
                <a:endCxn id="126" idx="0"/>
              </p:cNvCxnSpPr>
              <p:nvPr/>
            </p:nvCxnSpPr>
            <p:spPr>
              <a:xfrm flipH="1">
                <a:off x="5141494" y="2041421"/>
                <a:ext cx="6015" cy="6114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4365457" y="2652905"/>
                <a:ext cx="1552074" cy="30442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/>
                  <a:t>c</a:t>
                </a:r>
                <a:r>
                  <a:rPr lang="en-US" altLang="ko-KR" sz="1500" dirty="0" smtClean="0"/>
                  <a:t>sv</a:t>
                </a:r>
                <a:r>
                  <a:rPr lang="ko-KR" altLang="en-US" sz="1500" dirty="0" smtClean="0"/>
                  <a:t>파일로 저장</a:t>
                </a:r>
                <a:endParaRPr lang="ko-KR" altLang="en-US" sz="1500" dirty="0"/>
              </a:p>
            </p:txBody>
          </p:sp>
          <p:sp>
            <p:nvSpPr>
              <p:cNvPr id="127" name="모서리가 둥근 직사각형 126"/>
              <p:cNvSpPr/>
              <p:nvPr/>
            </p:nvSpPr>
            <p:spPr>
              <a:xfrm>
                <a:off x="7005385" y="2056726"/>
                <a:ext cx="1941095" cy="150796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7311186" y="1410395"/>
                <a:ext cx="1329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Firebase</a:t>
                </a:r>
              </a:p>
              <a:p>
                <a:pPr algn="ctr"/>
                <a:r>
                  <a:rPr lang="ko-KR" altLang="en-US" dirty="0" smtClean="0"/>
                  <a:t>서버</a:t>
                </a:r>
                <a:endParaRPr lang="ko-KR" altLang="en-US" dirty="0"/>
              </a:p>
            </p:txBody>
          </p:sp>
          <p:cxnSp>
            <p:nvCxnSpPr>
              <p:cNvPr id="129" name="직선 화살표 연결선 128"/>
              <p:cNvCxnSpPr>
                <a:stCxn id="126" idx="3"/>
                <a:endCxn id="136" idx="1"/>
              </p:cNvCxnSpPr>
              <p:nvPr/>
            </p:nvCxnSpPr>
            <p:spPr>
              <a:xfrm>
                <a:off x="5917531" y="2805119"/>
                <a:ext cx="1545734" cy="558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화살표 연결선 129"/>
              <p:cNvCxnSpPr>
                <a:stCxn id="119" idx="3"/>
              </p:cNvCxnSpPr>
              <p:nvPr/>
            </p:nvCxnSpPr>
            <p:spPr>
              <a:xfrm flipV="1">
                <a:off x="5917531" y="4994500"/>
                <a:ext cx="1650762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모서리가 둥근 직사각형 130"/>
              <p:cNvSpPr/>
              <p:nvPr/>
            </p:nvSpPr>
            <p:spPr>
              <a:xfrm>
                <a:off x="7005383" y="4240520"/>
                <a:ext cx="1941095" cy="150796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2" name="직선 화살표 연결선 131"/>
              <p:cNvCxnSpPr/>
              <p:nvPr/>
            </p:nvCxnSpPr>
            <p:spPr>
              <a:xfrm flipH="1">
                <a:off x="7975930" y="3410144"/>
                <a:ext cx="1" cy="9587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/>
              <p:cNvSpPr txBox="1"/>
              <p:nvPr/>
            </p:nvSpPr>
            <p:spPr>
              <a:xfrm>
                <a:off x="7687048" y="3724755"/>
                <a:ext cx="1329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통신</a:t>
                </a:r>
                <a:endParaRPr lang="ko-KR" altLang="en-US" dirty="0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5954057" y="2481676"/>
                <a:ext cx="1329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저장</a:t>
                </a:r>
                <a:endParaRPr lang="ko-KR" altLang="en-US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969163" y="4634202"/>
                <a:ext cx="1329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저장</a:t>
                </a:r>
                <a:endParaRPr lang="ko-KR" altLang="en-US" dirty="0"/>
              </a:p>
            </p:txBody>
          </p:sp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3264" y="2298040"/>
                <a:ext cx="1025332" cy="1025332"/>
              </a:xfrm>
              <a:prstGeom prst="rect">
                <a:avLst/>
              </a:prstGeom>
            </p:spPr>
          </p:pic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3609" y="4432635"/>
                <a:ext cx="1064642" cy="1064642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370" y="2372918"/>
              <a:ext cx="474073" cy="47407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352" y="4231732"/>
              <a:ext cx="474073" cy="47407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225" y="3102588"/>
              <a:ext cx="475200" cy="47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9650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 latinLnBrk="0">
          <a:lnSpc>
            <a:spcPct val="150000"/>
          </a:lnSpc>
          <a:defRPr sz="3200" b="1" i="1" kern="0" dirty="0" smtClean="0">
            <a:solidFill>
              <a:prstClr val="black">
                <a:lumMod val="85000"/>
                <a:lumOff val="15000"/>
              </a:prst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1364</TotalTime>
  <Words>1047</Words>
  <Application>Microsoft Office PowerPoint</Application>
  <PresentationFormat>와이드스크린</PresentationFormat>
  <Paragraphs>521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08서울남산체 B</vt:lpstr>
      <vt:lpstr>Ahellya</vt:lpstr>
      <vt:lpstr>경기천년바탕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518</cp:revision>
  <dcterms:created xsi:type="dcterms:W3CDTF">2021-05-24T11:04:05Z</dcterms:created>
  <dcterms:modified xsi:type="dcterms:W3CDTF">2021-06-06T15:08:55Z</dcterms:modified>
</cp:coreProperties>
</file>